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38"/>
  </p:notesMasterIdLst>
  <p:sldIdLst>
    <p:sldId id="256" r:id="rId3"/>
    <p:sldId id="257" r:id="rId4"/>
    <p:sldId id="258" r:id="rId5"/>
    <p:sldId id="309" r:id="rId6"/>
    <p:sldId id="292" r:id="rId7"/>
    <p:sldId id="293" r:id="rId8"/>
    <p:sldId id="301" r:id="rId9"/>
    <p:sldId id="285" r:id="rId10"/>
    <p:sldId id="260" r:id="rId11"/>
    <p:sldId id="288" r:id="rId12"/>
    <p:sldId id="287" r:id="rId13"/>
    <p:sldId id="289" r:id="rId14"/>
    <p:sldId id="312" r:id="rId15"/>
    <p:sldId id="303" r:id="rId16"/>
    <p:sldId id="299" r:id="rId17"/>
    <p:sldId id="290" r:id="rId18"/>
    <p:sldId id="286" r:id="rId19"/>
    <p:sldId id="300" r:id="rId20"/>
    <p:sldId id="302" r:id="rId21"/>
    <p:sldId id="294" r:id="rId22"/>
    <p:sldId id="291" r:id="rId23"/>
    <p:sldId id="298" r:id="rId24"/>
    <p:sldId id="305" r:id="rId25"/>
    <p:sldId id="310" r:id="rId26"/>
    <p:sldId id="306" r:id="rId27"/>
    <p:sldId id="307" r:id="rId28"/>
    <p:sldId id="308" r:id="rId29"/>
    <p:sldId id="296" r:id="rId30"/>
    <p:sldId id="297" r:id="rId31"/>
    <p:sldId id="304" r:id="rId32"/>
    <p:sldId id="284" r:id="rId33"/>
    <p:sldId id="281" r:id="rId34"/>
    <p:sldId id="259" r:id="rId35"/>
    <p:sldId id="282" r:id="rId36"/>
    <p:sldId id="311"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944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6835" autoAdjust="0"/>
  </p:normalViewPr>
  <p:slideViewPr>
    <p:cSldViewPr>
      <p:cViewPr varScale="1">
        <p:scale>
          <a:sx n="57" d="100"/>
          <a:sy n="57" d="100"/>
        </p:scale>
        <p:origin x="1746" y="54"/>
      </p:cViewPr>
      <p:guideLst>
        <p:guide orient="horz" pos="216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28327EB-9900-427A-8024-CC12CAB78857}" type="datetimeFigureOut">
              <a:rPr lang="en-GB" smtClean="0"/>
              <a:t>30/01/2013</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330C21-B3B9-47C4-9B74-130D111F6C50}" type="slidenum">
              <a:rPr lang="en-GB" smtClean="0"/>
              <a:t>‹#›</a:t>
            </a:fld>
            <a:endParaRPr lang="en-GB"/>
          </a:p>
        </p:txBody>
      </p:sp>
    </p:spTree>
    <p:extLst>
      <p:ext uri="{BB962C8B-B14F-4D97-AF65-F5344CB8AC3E}">
        <p14:creationId xmlns:p14="http://schemas.microsoft.com/office/powerpoint/2010/main" val="36871868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D330C21-B3B9-47C4-9B74-130D111F6C50}" type="slidenum">
              <a:rPr lang="en-GB" smtClean="0"/>
              <a:t>1</a:t>
            </a:fld>
            <a:endParaRPr lang="en-GB"/>
          </a:p>
        </p:txBody>
      </p:sp>
    </p:spTree>
    <p:extLst>
      <p:ext uri="{BB962C8B-B14F-4D97-AF65-F5344CB8AC3E}">
        <p14:creationId xmlns:p14="http://schemas.microsoft.com/office/powerpoint/2010/main" val="30748228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a:p>
            <a:r>
              <a:rPr lang="en-GB" baseline="0" dirty="0" smtClean="0"/>
              <a:t>These exist in 2013 albeit with some changed names, along with some additional components</a:t>
            </a:r>
          </a:p>
          <a:p>
            <a:endParaRPr lang="en-GB" baseline="0" dirty="0" smtClean="0"/>
          </a:p>
          <a:p>
            <a:r>
              <a:rPr lang="en-GB" baseline="0" dirty="0" smtClean="0"/>
              <a:t>Crawl component – remains named the same, but splits out the content processing into</a:t>
            </a:r>
          </a:p>
          <a:p>
            <a:r>
              <a:rPr lang="en-GB" baseline="0" dirty="0" smtClean="0"/>
              <a:t>Content Processing Component – Processes crawled items and feeds to the Index. </a:t>
            </a:r>
            <a:r>
              <a:rPr lang="en-GB" baseline="0" dirty="0" err="1" smtClean="0"/>
              <a:t>iFilters</a:t>
            </a:r>
            <a:r>
              <a:rPr lang="en-GB" baseline="0" dirty="0" smtClean="0"/>
              <a:t> covered here.. (None needed for PDF at last!)</a:t>
            </a:r>
          </a:p>
          <a:p>
            <a:r>
              <a:rPr lang="en-GB" baseline="0" dirty="0" smtClean="0"/>
              <a:t>Index Component – This now handles both data being fed into the index, and also processing requests from the….</a:t>
            </a:r>
          </a:p>
          <a:p>
            <a:r>
              <a:rPr lang="en-GB" baseline="0" dirty="0" smtClean="0"/>
              <a:t>Query Component – This component now focuses on linguistic processing, word breaking, search stemming, spell checking and thesaurus files.</a:t>
            </a:r>
          </a:p>
          <a:p>
            <a:r>
              <a:rPr lang="en-GB" baseline="0" dirty="0" smtClean="0"/>
              <a:t>Analytics Component – Analyses crawled items and how users interact with the site. Helps search learn and provide </a:t>
            </a:r>
            <a:r>
              <a:rPr lang="en-GB" baseline="0" dirty="0" err="1" smtClean="0"/>
              <a:t>beter</a:t>
            </a:r>
            <a:r>
              <a:rPr lang="en-GB" baseline="0" dirty="0" smtClean="0"/>
              <a:t> results. (I.e. affects ranking </a:t>
            </a:r>
            <a:r>
              <a:rPr lang="en-GB" baseline="0" dirty="0" err="1" smtClean="0"/>
              <a:t>etc</a:t>
            </a:r>
            <a:r>
              <a:rPr lang="en-GB" baseline="0" dirty="0" smtClean="0"/>
              <a:t>)</a:t>
            </a:r>
          </a:p>
          <a:p>
            <a:r>
              <a:rPr lang="en-GB" baseline="0" dirty="0" smtClean="0"/>
              <a:t>Search Admin Component – Stores configuration from the UI and handles topology changes.</a:t>
            </a:r>
          </a:p>
          <a:p>
            <a:endParaRPr lang="en-GB" baseline="0" dirty="0" smtClean="0"/>
          </a:p>
          <a:p>
            <a:r>
              <a:rPr lang="en-GB" baseline="0" dirty="0" smtClean="0"/>
              <a:t>Search architectures diagrams</a:t>
            </a:r>
          </a:p>
          <a:p>
            <a:r>
              <a:rPr lang="en-GB" baseline="0" dirty="0" smtClean="0"/>
              <a:t>http://technet.microsoft.com/en-us/sharepoint/fp123594.aspx</a:t>
            </a:r>
          </a:p>
          <a:p>
            <a:endParaRPr lang="en-GB" baseline="0" dirty="0" smtClean="0"/>
          </a:p>
          <a:p>
            <a:r>
              <a:rPr lang="en-GB" baseline="0" dirty="0" smtClean="0"/>
              <a:t>With the move to Fast, SIZING becomes key… These processes are Hungry.</a:t>
            </a:r>
          </a:p>
          <a:p>
            <a:endParaRPr lang="en-GB" baseline="0" dirty="0" smtClean="0"/>
          </a:p>
          <a:p>
            <a:endParaRPr lang="en-GB" baseline="0" dirty="0" smtClean="0"/>
          </a:p>
          <a:p>
            <a:endParaRPr lang="en-GB" baseline="0" dirty="0" smtClean="0"/>
          </a:p>
        </p:txBody>
      </p:sp>
      <p:sp>
        <p:nvSpPr>
          <p:cNvPr id="4" name="Slide Number Placeholder 3"/>
          <p:cNvSpPr>
            <a:spLocks noGrp="1"/>
          </p:cNvSpPr>
          <p:nvPr>
            <p:ph type="sldNum" sz="quarter" idx="10"/>
          </p:nvPr>
        </p:nvSpPr>
        <p:spPr/>
        <p:txBody>
          <a:bodyPr/>
          <a:lstStyle/>
          <a:p>
            <a:fld id="{DD330C21-B3B9-47C4-9B74-130D111F6C50}" type="slidenum">
              <a:rPr lang="en-GB" smtClean="0"/>
              <a:t>10</a:t>
            </a:fld>
            <a:endParaRPr lang="en-GB"/>
          </a:p>
        </p:txBody>
      </p:sp>
    </p:spTree>
    <p:extLst>
      <p:ext uri="{BB962C8B-B14F-4D97-AF65-F5344CB8AC3E}">
        <p14:creationId xmlns:p14="http://schemas.microsoft.com/office/powerpoint/2010/main" val="11362843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Where do we start in fine tuning search.</a:t>
            </a:r>
          </a:p>
          <a:p>
            <a:r>
              <a:rPr lang="en-GB" baseline="0" dirty="0" smtClean="0"/>
              <a:t>How do we know we need to..</a:t>
            </a:r>
          </a:p>
          <a:p>
            <a:r>
              <a:rPr lang="en-GB" baseline="0" dirty="0" smtClean="0"/>
              <a:t>Are we listening to the users?</a:t>
            </a:r>
          </a:p>
          <a:p>
            <a:r>
              <a:rPr lang="en-GB" baseline="0" dirty="0" smtClean="0"/>
              <a:t>Are they complaining?</a:t>
            </a:r>
          </a:p>
          <a:p>
            <a:endParaRPr lang="en-GB" baseline="0" dirty="0" smtClean="0"/>
          </a:p>
        </p:txBody>
      </p:sp>
      <p:sp>
        <p:nvSpPr>
          <p:cNvPr id="4" name="Slide Number Placeholder 3"/>
          <p:cNvSpPr>
            <a:spLocks noGrp="1"/>
          </p:cNvSpPr>
          <p:nvPr>
            <p:ph type="sldNum" sz="quarter" idx="10"/>
          </p:nvPr>
        </p:nvSpPr>
        <p:spPr/>
        <p:txBody>
          <a:bodyPr/>
          <a:lstStyle/>
          <a:p>
            <a:fld id="{DD330C21-B3B9-47C4-9B74-130D111F6C50}" type="slidenum">
              <a:rPr lang="en-GB" smtClean="0"/>
              <a:t>11</a:t>
            </a:fld>
            <a:endParaRPr lang="en-GB"/>
          </a:p>
        </p:txBody>
      </p:sp>
    </p:spTree>
    <p:extLst>
      <p:ext uri="{BB962C8B-B14F-4D97-AF65-F5344CB8AC3E}">
        <p14:creationId xmlns:p14="http://schemas.microsoft.com/office/powerpoint/2010/main" val="32200994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A good example on the internet is Halfords. When you use their search engine, they display a Search feedback </a:t>
            </a:r>
            <a:r>
              <a:rPr lang="en-GB" baseline="0" dirty="0" err="1" smtClean="0"/>
              <a:t>webpart</a:t>
            </a:r>
            <a:r>
              <a:rPr lang="en-GB" baseline="0" dirty="0" smtClean="0"/>
              <a:t>, a great way of prompting feedback on the search experience</a:t>
            </a:r>
          </a:p>
          <a:p>
            <a:endParaRPr lang="en-GB" baseline="0" dirty="0" smtClean="0"/>
          </a:p>
        </p:txBody>
      </p:sp>
      <p:sp>
        <p:nvSpPr>
          <p:cNvPr id="4" name="Slide Number Placeholder 3"/>
          <p:cNvSpPr>
            <a:spLocks noGrp="1"/>
          </p:cNvSpPr>
          <p:nvPr>
            <p:ph type="sldNum" sz="quarter" idx="10"/>
          </p:nvPr>
        </p:nvSpPr>
        <p:spPr/>
        <p:txBody>
          <a:bodyPr/>
          <a:lstStyle/>
          <a:p>
            <a:fld id="{DD330C21-B3B9-47C4-9B74-130D111F6C50}" type="slidenum">
              <a:rPr lang="en-GB" smtClean="0"/>
              <a:t>12</a:t>
            </a:fld>
            <a:endParaRPr lang="en-GB"/>
          </a:p>
        </p:txBody>
      </p:sp>
    </p:spTree>
    <p:extLst>
      <p:ext uri="{BB962C8B-B14F-4D97-AF65-F5344CB8AC3E}">
        <p14:creationId xmlns:p14="http://schemas.microsoft.com/office/powerpoint/2010/main" val="12110010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A good example on the internet is Halfords. When you use their search engine, they display a Search feedback </a:t>
            </a:r>
            <a:r>
              <a:rPr lang="en-GB" baseline="0" dirty="0" err="1" smtClean="0"/>
              <a:t>webpart</a:t>
            </a:r>
            <a:r>
              <a:rPr lang="en-GB" baseline="0" dirty="0" smtClean="0"/>
              <a:t>, a great way of prompting feedback on the search experience</a:t>
            </a:r>
          </a:p>
          <a:p>
            <a:endParaRPr lang="en-GB" baseline="0" dirty="0" smtClean="0"/>
          </a:p>
        </p:txBody>
      </p:sp>
      <p:sp>
        <p:nvSpPr>
          <p:cNvPr id="4" name="Slide Number Placeholder 3"/>
          <p:cNvSpPr>
            <a:spLocks noGrp="1"/>
          </p:cNvSpPr>
          <p:nvPr>
            <p:ph type="sldNum" sz="quarter" idx="10"/>
          </p:nvPr>
        </p:nvSpPr>
        <p:spPr/>
        <p:txBody>
          <a:bodyPr/>
          <a:lstStyle/>
          <a:p>
            <a:fld id="{DD330C21-B3B9-47C4-9B74-130D111F6C50}" type="slidenum">
              <a:rPr lang="en-GB" smtClean="0"/>
              <a:t>13</a:t>
            </a:fld>
            <a:endParaRPr lang="en-GB"/>
          </a:p>
        </p:txBody>
      </p:sp>
    </p:spTree>
    <p:extLst>
      <p:ext uri="{BB962C8B-B14F-4D97-AF65-F5344CB8AC3E}">
        <p14:creationId xmlns:p14="http://schemas.microsoft.com/office/powerpoint/2010/main" val="32519631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Out of the box some basic Search reports are available to you.</a:t>
            </a:r>
          </a:p>
        </p:txBody>
      </p:sp>
      <p:sp>
        <p:nvSpPr>
          <p:cNvPr id="4" name="Slide Number Placeholder 3"/>
          <p:cNvSpPr>
            <a:spLocks noGrp="1"/>
          </p:cNvSpPr>
          <p:nvPr>
            <p:ph type="sldNum" sz="quarter" idx="10"/>
          </p:nvPr>
        </p:nvSpPr>
        <p:spPr/>
        <p:txBody>
          <a:bodyPr/>
          <a:lstStyle/>
          <a:p>
            <a:fld id="{DD330C21-B3B9-47C4-9B74-130D111F6C50}" type="slidenum">
              <a:rPr lang="en-GB" smtClean="0"/>
              <a:t>14</a:t>
            </a:fld>
            <a:endParaRPr lang="en-GB"/>
          </a:p>
        </p:txBody>
      </p:sp>
    </p:spTree>
    <p:extLst>
      <p:ext uri="{BB962C8B-B14F-4D97-AF65-F5344CB8AC3E}">
        <p14:creationId xmlns:p14="http://schemas.microsoft.com/office/powerpoint/2010/main" val="29009229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DD330C21-B3B9-47C4-9B74-130D111F6C50}" type="slidenum">
              <a:rPr lang="en-GB" smtClean="0"/>
              <a:t>15</a:t>
            </a:fld>
            <a:endParaRPr lang="en-GB"/>
          </a:p>
        </p:txBody>
      </p:sp>
    </p:spTree>
    <p:extLst>
      <p:ext uri="{BB962C8B-B14F-4D97-AF65-F5344CB8AC3E}">
        <p14:creationId xmlns:p14="http://schemas.microsoft.com/office/powerpoint/2010/main" val="15722704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Note: If you are using custom search solutions, you should implement the </a:t>
            </a:r>
            <a:r>
              <a:rPr lang="en-GB" baseline="0" dirty="0" err="1" smtClean="0"/>
              <a:t>RecordClick</a:t>
            </a:r>
            <a:r>
              <a:rPr lang="en-GB" baseline="0" dirty="0" smtClean="0"/>
              <a:t> event either through web service or </a:t>
            </a:r>
            <a:r>
              <a:rPr lang="en-GB" baseline="0" dirty="0" err="1" smtClean="0"/>
              <a:t>ObjectModel</a:t>
            </a:r>
            <a:r>
              <a:rPr lang="en-GB" baseline="0" dirty="0" smtClean="0"/>
              <a:t>.</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Microsoft Custom Ranking Model Schema - http://msdn.microsoft.com/en-us/library/ee558793.aspx</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The </a:t>
            </a:r>
            <a:r>
              <a:rPr lang="en-GB" baseline="0" dirty="0" err="1" smtClean="0"/>
              <a:t>Xrank</a:t>
            </a:r>
            <a:r>
              <a:rPr lang="en-GB" baseline="0" dirty="0" smtClean="0"/>
              <a:t> operator allows you to dynamically modify the rank of an item based on an expression.</a:t>
            </a: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You can have up to 1000 ranking models per Search tenant in Sp2013, no limit is mentioned for SP2010.</a:t>
            </a:r>
          </a:p>
          <a:p>
            <a:endParaRPr lang="en-GB" baseline="0" dirty="0" smtClean="0"/>
          </a:p>
        </p:txBody>
      </p:sp>
      <p:sp>
        <p:nvSpPr>
          <p:cNvPr id="4" name="Slide Number Placeholder 3"/>
          <p:cNvSpPr>
            <a:spLocks noGrp="1"/>
          </p:cNvSpPr>
          <p:nvPr>
            <p:ph type="sldNum" sz="quarter" idx="10"/>
          </p:nvPr>
        </p:nvSpPr>
        <p:spPr/>
        <p:txBody>
          <a:bodyPr/>
          <a:lstStyle/>
          <a:p>
            <a:fld id="{DD330C21-B3B9-47C4-9B74-130D111F6C50}" type="slidenum">
              <a:rPr lang="en-GB" smtClean="0"/>
              <a:t>16</a:t>
            </a:fld>
            <a:endParaRPr lang="en-GB"/>
          </a:p>
        </p:txBody>
      </p:sp>
    </p:spTree>
    <p:extLst>
      <p:ext uri="{BB962C8B-B14F-4D97-AF65-F5344CB8AC3E}">
        <p14:creationId xmlns:p14="http://schemas.microsoft.com/office/powerpoint/2010/main" val="31592796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Authoritative Pages - http://technet.microsoft.com/en-us/library/cc262796.aspx </a:t>
            </a: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Recommended to have 1 top level and minimal second and third level in the Boundaries document (Don’t be fooled by the large entry box!)</a:t>
            </a:r>
          </a:p>
          <a:p>
            <a:endParaRPr lang="en-GB" baseline="0" dirty="0" smtClean="0"/>
          </a:p>
          <a:p>
            <a:r>
              <a:rPr lang="en-GB" baseline="0" dirty="0" smtClean="0"/>
              <a:t>Authoritative pages are those that link to the most relevant information. You have a choice of 3 levels of authoritative pages</a:t>
            </a:r>
          </a:p>
          <a:p>
            <a:endParaRPr lang="en-GB" baseline="0" dirty="0" smtClean="0"/>
          </a:p>
          <a:p>
            <a:r>
              <a:rPr lang="en-GB" baseline="0" dirty="0" smtClean="0"/>
              <a:t>And also a list for non-authoritative sites which will automatically </a:t>
            </a:r>
            <a:r>
              <a:rPr lang="en-GB" baseline="0" dirty="0" err="1" smtClean="0"/>
              <a:t>downrank</a:t>
            </a:r>
            <a:r>
              <a:rPr lang="en-GB" baseline="0" dirty="0" smtClean="0"/>
              <a:t> under any other site. E.g. if you have an archive site, then you would want to down rank pages from this site as they should in theory have lower relevance.</a:t>
            </a:r>
          </a:p>
          <a:p>
            <a:endParaRPr lang="en-GB" baseline="0" dirty="0" smtClean="0"/>
          </a:p>
          <a:p>
            <a:r>
              <a:rPr lang="en-GB" baseline="0" dirty="0" smtClean="0"/>
              <a:t>After configuration, you can manually trigger the ranking calculations, or wait until the timer job runs.</a:t>
            </a:r>
          </a:p>
          <a:p>
            <a:endParaRPr lang="en-GB" baseline="0" dirty="0" smtClean="0"/>
          </a:p>
          <a:p>
            <a:r>
              <a:rPr lang="en-GB" baseline="0" dirty="0" smtClean="0"/>
              <a:t>The key bit is IN PART, just because it’s in an authoritative site, does not mean it will be at the top of the rankings</a:t>
            </a:r>
          </a:p>
          <a:p>
            <a:endParaRPr lang="en-GB" baseline="0" dirty="0" smtClean="0"/>
          </a:p>
        </p:txBody>
      </p:sp>
      <p:sp>
        <p:nvSpPr>
          <p:cNvPr id="4" name="Slide Number Placeholder 3"/>
          <p:cNvSpPr>
            <a:spLocks noGrp="1"/>
          </p:cNvSpPr>
          <p:nvPr>
            <p:ph type="sldNum" sz="quarter" idx="10"/>
          </p:nvPr>
        </p:nvSpPr>
        <p:spPr/>
        <p:txBody>
          <a:bodyPr/>
          <a:lstStyle/>
          <a:p>
            <a:fld id="{DD330C21-B3B9-47C4-9B74-130D111F6C50}" type="slidenum">
              <a:rPr lang="en-GB" smtClean="0"/>
              <a:t>17</a:t>
            </a:fld>
            <a:endParaRPr lang="en-GB"/>
          </a:p>
        </p:txBody>
      </p:sp>
    </p:spTree>
    <p:extLst>
      <p:ext uri="{BB962C8B-B14F-4D97-AF65-F5344CB8AC3E}">
        <p14:creationId xmlns:p14="http://schemas.microsoft.com/office/powerpoint/2010/main" val="32200994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DD330C21-B3B9-47C4-9B74-130D111F6C50}" type="slidenum">
              <a:rPr lang="en-GB" smtClean="0"/>
              <a:t>18</a:t>
            </a:fld>
            <a:endParaRPr lang="en-GB"/>
          </a:p>
        </p:txBody>
      </p:sp>
    </p:spTree>
    <p:extLst>
      <p:ext uri="{BB962C8B-B14F-4D97-AF65-F5344CB8AC3E}">
        <p14:creationId xmlns:p14="http://schemas.microsoft.com/office/powerpoint/2010/main" val="16121155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Here specifically we’re talking about the SharePoint Information governance, e.g. control of lists and libraries, tagging</a:t>
            </a:r>
          </a:p>
          <a:p>
            <a:endParaRPr lang="en-GB" baseline="0" dirty="0" smtClean="0"/>
          </a:p>
          <a:p>
            <a:r>
              <a:rPr lang="en-GB" baseline="0" dirty="0" smtClean="0"/>
              <a:t>Riven </a:t>
            </a:r>
            <a:r>
              <a:rPr lang="en-GB" baseline="0" dirty="0" err="1" smtClean="0"/>
              <a:t>Gotz</a:t>
            </a:r>
            <a:r>
              <a:rPr lang="en-GB" baseline="0" dirty="0" smtClean="0"/>
              <a:t> has a great book on SharePoint Governance, well worth a read.</a:t>
            </a:r>
          </a:p>
          <a:p>
            <a:r>
              <a:rPr lang="en-GB" baseline="0" dirty="0" smtClean="0"/>
              <a:t>Kindle and Paperback version available on Amazon. </a:t>
            </a:r>
          </a:p>
          <a:p>
            <a:r>
              <a:rPr lang="en-GB" baseline="0" dirty="0" smtClean="0"/>
              <a:t>Ant Clay also has a more Disruptive view on Governance that is still in the process of being written using </a:t>
            </a:r>
            <a:r>
              <a:rPr lang="en-GB" baseline="0" dirty="0" err="1" smtClean="0"/>
              <a:t>LeanPub</a:t>
            </a:r>
            <a:r>
              <a:rPr lang="en-GB" baseline="0" dirty="0" smtClean="0"/>
              <a:t>. He’s here today and will happily talk about governance </a:t>
            </a:r>
            <a:r>
              <a:rPr lang="en-GB" baseline="0" dirty="0" err="1" smtClean="0"/>
              <a:t>etc</a:t>
            </a:r>
            <a:r>
              <a:rPr lang="en-GB" baseline="0" dirty="0" smtClean="0"/>
              <a:t> if you didn’t see him in his session earlier)</a:t>
            </a:r>
          </a:p>
          <a:p>
            <a:endParaRPr lang="en-GB" baseline="0" dirty="0" smtClean="0"/>
          </a:p>
        </p:txBody>
      </p:sp>
      <p:sp>
        <p:nvSpPr>
          <p:cNvPr id="4" name="Slide Number Placeholder 3"/>
          <p:cNvSpPr>
            <a:spLocks noGrp="1"/>
          </p:cNvSpPr>
          <p:nvPr>
            <p:ph type="sldNum" sz="quarter" idx="10"/>
          </p:nvPr>
        </p:nvSpPr>
        <p:spPr/>
        <p:txBody>
          <a:bodyPr/>
          <a:lstStyle/>
          <a:p>
            <a:fld id="{DD330C21-B3B9-47C4-9B74-130D111F6C50}" type="slidenum">
              <a:rPr lang="en-GB" smtClean="0"/>
              <a:t>19</a:t>
            </a:fld>
            <a:endParaRPr lang="en-GB"/>
          </a:p>
        </p:txBody>
      </p:sp>
    </p:spTree>
    <p:extLst>
      <p:ext uri="{BB962C8B-B14F-4D97-AF65-F5344CB8AC3E}">
        <p14:creationId xmlns:p14="http://schemas.microsoft.com/office/powerpoint/2010/main" val="1276238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If you’re active on the Internet,</a:t>
            </a:r>
            <a:r>
              <a:rPr lang="en-GB" baseline="0" dirty="0" smtClean="0"/>
              <a:t> Twitter, MSDN or the </a:t>
            </a:r>
            <a:r>
              <a:rPr lang="en-GB" baseline="0" dirty="0" err="1" smtClean="0"/>
              <a:t>SugUK</a:t>
            </a:r>
            <a:r>
              <a:rPr lang="en-GB" baseline="0" dirty="0" smtClean="0"/>
              <a:t> Forums, you’ll see my </a:t>
            </a:r>
            <a:r>
              <a:rPr lang="en-GB" baseline="0" dirty="0" err="1" smtClean="0"/>
              <a:t>mugshot</a:t>
            </a:r>
            <a:r>
              <a:rPr lang="en-GB" baseline="0" dirty="0" smtClean="0"/>
              <a:t> appearing in a lot of places..</a:t>
            </a:r>
          </a:p>
          <a:p>
            <a:endParaRPr lang="en-GB" baseline="0" dirty="0" smtClean="0"/>
          </a:p>
          <a:p>
            <a:r>
              <a:rPr lang="en-GB" baseline="0" dirty="0" smtClean="0"/>
              <a:t>What’s the spread of the room? Developers, IT Pros?</a:t>
            </a:r>
          </a:p>
        </p:txBody>
      </p:sp>
      <p:sp>
        <p:nvSpPr>
          <p:cNvPr id="4" name="Slide Number Placeholder 3"/>
          <p:cNvSpPr>
            <a:spLocks noGrp="1"/>
          </p:cNvSpPr>
          <p:nvPr>
            <p:ph type="sldNum" sz="quarter" idx="10"/>
          </p:nvPr>
        </p:nvSpPr>
        <p:spPr/>
        <p:txBody>
          <a:bodyPr/>
          <a:lstStyle/>
          <a:p>
            <a:fld id="{DD330C21-B3B9-47C4-9B74-130D111F6C50}" type="slidenum">
              <a:rPr lang="en-GB" smtClean="0"/>
              <a:t>2</a:t>
            </a:fld>
            <a:endParaRPr lang="en-GB"/>
          </a:p>
        </p:txBody>
      </p:sp>
    </p:spTree>
    <p:extLst>
      <p:ext uri="{BB962C8B-B14F-4D97-AF65-F5344CB8AC3E}">
        <p14:creationId xmlns:p14="http://schemas.microsoft.com/office/powerpoint/2010/main" val="1360822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Scopes can be used to tune the user experience</a:t>
            </a:r>
          </a:p>
          <a:p>
            <a:r>
              <a:rPr lang="en-GB" baseline="0" dirty="0" smtClean="0"/>
              <a:t>You should have a good reason for using them! E.g. Restricting search to Company Policy Documents, search driven applications</a:t>
            </a:r>
          </a:p>
          <a:p>
            <a:endParaRPr lang="en-GB" baseline="0" dirty="0" smtClean="0"/>
          </a:p>
          <a:p>
            <a:r>
              <a:rPr lang="en-GB" baseline="0" dirty="0" smtClean="0"/>
              <a:t>If scopes are required, they should be included in your Information Governance policy and reviewed.</a:t>
            </a: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Example.. Is a document scope needed? Search on Santa.. Result type modifiers</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Limits - 200 Site Scopes and 200 Shared Scopes, adding these to the display group would affect browser latency.</a:t>
            </a:r>
          </a:p>
          <a:p>
            <a:endParaRPr lang="en-GB" baseline="0" dirty="0" smtClean="0"/>
          </a:p>
          <a:p>
            <a:endParaRPr lang="en-GB" baseline="0" dirty="0" smtClean="0"/>
          </a:p>
          <a:p>
            <a:r>
              <a:rPr lang="en-GB" baseline="0" dirty="0" smtClean="0"/>
              <a:t>In SP2013, scopes have gone and have been replaced with Result Sources, Scopes on steroids!</a:t>
            </a:r>
          </a:p>
        </p:txBody>
      </p:sp>
      <p:sp>
        <p:nvSpPr>
          <p:cNvPr id="4" name="Slide Number Placeholder 3"/>
          <p:cNvSpPr>
            <a:spLocks noGrp="1"/>
          </p:cNvSpPr>
          <p:nvPr>
            <p:ph type="sldNum" sz="quarter" idx="10"/>
          </p:nvPr>
        </p:nvSpPr>
        <p:spPr/>
        <p:txBody>
          <a:bodyPr/>
          <a:lstStyle/>
          <a:p>
            <a:fld id="{DD330C21-B3B9-47C4-9B74-130D111F6C50}" type="slidenum">
              <a:rPr lang="en-GB" smtClean="0"/>
              <a:t>20</a:t>
            </a:fld>
            <a:endParaRPr lang="en-GB"/>
          </a:p>
        </p:txBody>
      </p:sp>
    </p:spTree>
    <p:extLst>
      <p:ext uri="{BB962C8B-B14F-4D97-AF65-F5344CB8AC3E}">
        <p14:creationId xmlns:p14="http://schemas.microsoft.com/office/powerpoint/2010/main" val="30764870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Keywords</a:t>
            </a:r>
          </a:p>
          <a:p>
            <a:r>
              <a:rPr lang="en-GB" dirty="0" smtClean="0"/>
              <a:t>200 per site collection</a:t>
            </a:r>
          </a:p>
          <a:p>
            <a:r>
              <a:rPr lang="en-GB" dirty="0" smtClean="0"/>
              <a:t>Supported</a:t>
            </a:r>
          </a:p>
          <a:p>
            <a:r>
              <a:rPr lang="en-GB" dirty="0" smtClean="0"/>
              <a:t>The recommended limit can be exceeded up to the maximum (ASP.NET-imposed) limit of 5,000 per site collection given five Best Bets per keyword. If you exceed this limit, display of keywords on the site administration user interface will degrade. The ASP.NET-imposed limit can be modified by editing the </a:t>
            </a:r>
            <a:r>
              <a:rPr lang="en-GB" dirty="0" err="1" smtClean="0"/>
              <a:t>Web.Config</a:t>
            </a:r>
            <a:r>
              <a:rPr lang="en-GB" dirty="0" smtClean="0"/>
              <a:t> and </a:t>
            </a:r>
            <a:r>
              <a:rPr lang="en-GB" dirty="0" err="1" smtClean="0"/>
              <a:t>Client.config</a:t>
            </a:r>
            <a:r>
              <a:rPr lang="en-GB" dirty="0" smtClean="0"/>
              <a:t> files (</a:t>
            </a:r>
            <a:r>
              <a:rPr lang="en-GB" dirty="0" err="1" smtClean="0"/>
              <a:t>MaxItemsInObjectGraph</a:t>
            </a:r>
            <a:r>
              <a:rPr lang="en-GB" dirty="0" smtClean="0"/>
              <a:t>).</a:t>
            </a:r>
          </a:p>
          <a:p>
            <a:endParaRPr lang="en-GB" baseline="0" dirty="0" smtClean="0"/>
          </a:p>
        </p:txBody>
      </p:sp>
      <p:sp>
        <p:nvSpPr>
          <p:cNvPr id="4" name="Slide Number Placeholder 3"/>
          <p:cNvSpPr>
            <a:spLocks noGrp="1"/>
          </p:cNvSpPr>
          <p:nvPr>
            <p:ph type="sldNum" sz="quarter" idx="10"/>
          </p:nvPr>
        </p:nvSpPr>
        <p:spPr/>
        <p:txBody>
          <a:bodyPr/>
          <a:lstStyle/>
          <a:p>
            <a:fld id="{DD330C21-B3B9-47C4-9B74-130D111F6C50}" type="slidenum">
              <a:rPr lang="en-GB" smtClean="0"/>
              <a:t>21</a:t>
            </a:fld>
            <a:endParaRPr lang="en-GB"/>
          </a:p>
        </p:txBody>
      </p:sp>
    </p:spTree>
    <p:extLst>
      <p:ext uri="{BB962C8B-B14F-4D97-AF65-F5344CB8AC3E}">
        <p14:creationId xmlns:p14="http://schemas.microsoft.com/office/powerpoint/2010/main" val="21480952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When people search for Dr </a:t>
            </a:r>
            <a:r>
              <a:rPr lang="en-GB" baseline="0" dirty="0" smtClean="0"/>
              <a:t>Who (Or </a:t>
            </a:r>
            <a:r>
              <a:rPr lang="en-GB" baseline="0" smtClean="0"/>
              <a:t>The Doctor), </a:t>
            </a:r>
            <a:r>
              <a:rPr lang="en-GB" baseline="0" dirty="0" smtClean="0"/>
              <a:t>we want to show them the www.bbc.co.uk/drwho web site</a:t>
            </a:r>
          </a:p>
          <a:p>
            <a:endParaRPr lang="en-GB" baseline="0" dirty="0" smtClean="0"/>
          </a:p>
          <a:p>
            <a:r>
              <a:rPr lang="en-GB" baseline="0" dirty="0" smtClean="0"/>
              <a:t>This should be a published link, with an owner and end at the end of the year</a:t>
            </a:r>
          </a:p>
          <a:p>
            <a:endParaRPr lang="en-GB" baseline="0" dirty="0" smtClean="0"/>
          </a:p>
          <a:p>
            <a:r>
              <a:rPr lang="en-GB" baseline="0" dirty="0" smtClean="0"/>
              <a:t>Search Site Collection, Site Settings/Search Keywords</a:t>
            </a:r>
          </a:p>
          <a:p>
            <a:endParaRPr lang="en-GB" baseline="0" dirty="0" smtClean="0"/>
          </a:p>
          <a:p>
            <a:r>
              <a:rPr lang="en-GB" baseline="0" dirty="0" smtClean="0"/>
              <a:t>And in </a:t>
            </a:r>
            <a:r>
              <a:rPr lang="en-GB" baseline="0" dirty="0" err="1" smtClean="0"/>
              <a:t>Powershell</a:t>
            </a:r>
            <a:r>
              <a:rPr lang="en-GB" baseline="0" dirty="0" smtClean="0"/>
              <a:t> too</a:t>
            </a:r>
          </a:p>
          <a:p>
            <a:endParaRPr lang="en-GB" baseline="0" dirty="0" smtClean="0"/>
          </a:p>
          <a:p>
            <a:r>
              <a:rPr lang="en-GB" baseline="0" dirty="0" err="1" smtClean="0"/>
              <a:t>Tardis</a:t>
            </a:r>
            <a:r>
              <a:rPr lang="en-GB" baseline="0" dirty="0" smtClean="0"/>
              <a:t>.. Tardis.wikia.com… The official Dr Who Wikipedia website</a:t>
            </a:r>
          </a:p>
          <a:p>
            <a:endParaRPr lang="en-GB" baseline="0" dirty="0" smtClean="0"/>
          </a:p>
        </p:txBody>
      </p:sp>
      <p:sp>
        <p:nvSpPr>
          <p:cNvPr id="4" name="Slide Number Placeholder 3"/>
          <p:cNvSpPr>
            <a:spLocks noGrp="1"/>
          </p:cNvSpPr>
          <p:nvPr>
            <p:ph type="sldNum" sz="quarter" idx="10"/>
          </p:nvPr>
        </p:nvSpPr>
        <p:spPr/>
        <p:txBody>
          <a:bodyPr/>
          <a:lstStyle/>
          <a:p>
            <a:fld id="{DD330C21-B3B9-47C4-9B74-130D111F6C50}" type="slidenum">
              <a:rPr lang="en-GB" smtClean="0"/>
              <a:t>22</a:t>
            </a:fld>
            <a:endParaRPr lang="en-GB"/>
          </a:p>
        </p:txBody>
      </p:sp>
    </p:spTree>
    <p:extLst>
      <p:ext uri="{BB962C8B-B14F-4D97-AF65-F5344CB8AC3E}">
        <p14:creationId xmlns:p14="http://schemas.microsoft.com/office/powerpoint/2010/main" val="42846042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Sometimes the Best bet is too intrusive for what we want to achieve or too limiting if we need more keywords.</a:t>
            </a:r>
          </a:p>
          <a:p>
            <a:endParaRPr lang="en-GB" baseline="0" dirty="0" smtClean="0"/>
          </a:p>
          <a:p>
            <a:endParaRPr lang="en-GB" baseline="0" dirty="0" smtClean="0"/>
          </a:p>
        </p:txBody>
      </p:sp>
      <p:sp>
        <p:nvSpPr>
          <p:cNvPr id="4" name="Slide Number Placeholder 3"/>
          <p:cNvSpPr>
            <a:spLocks noGrp="1"/>
          </p:cNvSpPr>
          <p:nvPr>
            <p:ph type="sldNum" sz="quarter" idx="10"/>
          </p:nvPr>
        </p:nvSpPr>
        <p:spPr/>
        <p:txBody>
          <a:bodyPr/>
          <a:lstStyle/>
          <a:p>
            <a:fld id="{DD330C21-B3B9-47C4-9B74-130D111F6C50}" type="slidenum">
              <a:rPr lang="en-GB" smtClean="0"/>
              <a:t>23</a:t>
            </a:fld>
            <a:endParaRPr lang="en-GB"/>
          </a:p>
        </p:txBody>
      </p:sp>
    </p:spTree>
    <p:extLst>
      <p:ext uri="{BB962C8B-B14F-4D97-AF65-F5344CB8AC3E}">
        <p14:creationId xmlns:p14="http://schemas.microsoft.com/office/powerpoint/2010/main" val="42846042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In this instance, a user searching for one term, may be better served by a different term.</a:t>
            </a:r>
          </a:p>
          <a:p>
            <a:r>
              <a:rPr lang="en-GB" baseline="0" dirty="0" smtClean="0"/>
              <a:t>The thesaurus allows us to add those terms into the search without the user being aware.</a:t>
            </a:r>
          </a:p>
          <a:p>
            <a:endParaRPr lang="en-GB" baseline="0" dirty="0" smtClean="0"/>
          </a:p>
          <a:p>
            <a:endParaRPr lang="en-GB" baseline="0" dirty="0" smtClean="0"/>
          </a:p>
        </p:txBody>
      </p:sp>
      <p:sp>
        <p:nvSpPr>
          <p:cNvPr id="4" name="Slide Number Placeholder 3"/>
          <p:cNvSpPr>
            <a:spLocks noGrp="1"/>
          </p:cNvSpPr>
          <p:nvPr>
            <p:ph type="sldNum" sz="quarter" idx="10"/>
          </p:nvPr>
        </p:nvSpPr>
        <p:spPr/>
        <p:txBody>
          <a:bodyPr/>
          <a:lstStyle/>
          <a:p>
            <a:fld id="{DD330C21-B3B9-47C4-9B74-130D111F6C50}" type="slidenum">
              <a:rPr lang="en-GB" smtClean="0"/>
              <a:t>24</a:t>
            </a:fld>
            <a:endParaRPr lang="en-GB"/>
          </a:p>
        </p:txBody>
      </p:sp>
    </p:spTree>
    <p:extLst>
      <p:ext uri="{BB962C8B-B14F-4D97-AF65-F5344CB8AC3E}">
        <p14:creationId xmlns:p14="http://schemas.microsoft.com/office/powerpoint/2010/main" val="40647804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Full details at http://technet.microsoft.com/en-us/library/dd361734(v=office.14).aspx</a:t>
            </a:r>
          </a:p>
          <a:p>
            <a:endParaRPr lang="en-GB" dirty="0" smtClean="0"/>
          </a:p>
          <a:p>
            <a:r>
              <a:rPr lang="en-GB" baseline="0" dirty="0" smtClean="0"/>
              <a:t>The Thesaurus files can only be manipulated in the file system..</a:t>
            </a:r>
          </a:p>
          <a:p>
            <a:r>
              <a:rPr lang="en-GB" baseline="0" dirty="0" smtClean="0"/>
              <a:t>http://technet.microsoft.com/en-us/library/dd361734(v=office.14).aspx</a:t>
            </a:r>
          </a:p>
          <a:p>
            <a:endParaRPr lang="en-GB" baseline="0" dirty="0" smtClean="0"/>
          </a:p>
          <a:p>
            <a:r>
              <a:rPr lang="en-GB" baseline="0" dirty="0" smtClean="0"/>
              <a:t>Note, Still available in SP2013, although Replacement sets are no longer supported. Entries are now added by CSV rather than individual TSxxx.xml files</a:t>
            </a:r>
          </a:p>
          <a:p>
            <a:r>
              <a:rPr lang="en-GB" baseline="0" dirty="0" smtClean="0"/>
              <a:t>You may need to use a custom dictionary if the </a:t>
            </a:r>
            <a:r>
              <a:rPr lang="en-GB" baseline="0" dirty="0" err="1" smtClean="0"/>
              <a:t>wordbreaker</a:t>
            </a:r>
            <a:r>
              <a:rPr lang="en-GB" baseline="0" dirty="0" smtClean="0"/>
              <a:t> might upset the synonym. E.g. AT&amp;T</a:t>
            </a:r>
          </a:p>
          <a:p>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Performance limit of 10000 items in a thesaurus file.</a:t>
            </a:r>
          </a:p>
          <a:p>
            <a:endParaRPr lang="en-GB" dirty="0"/>
          </a:p>
        </p:txBody>
      </p:sp>
      <p:sp>
        <p:nvSpPr>
          <p:cNvPr id="4" name="Slide Number Placeholder 3"/>
          <p:cNvSpPr>
            <a:spLocks noGrp="1"/>
          </p:cNvSpPr>
          <p:nvPr>
            <p:ph type="sldNum" sz="quarter" idx="10"/>
          </p:nvPr>
        </p:nvSpPr>
        <p:spPr/>
        <p:txBody>
          <a:bodyPr/>
          <a:lstStyle/>
          <a:p>
            <a:fld id="{DD330C21-B3B9-47C4-9B74-130D111F6C50}" type="slidenum">
              <a:rPr lang="en-GB" smtClean="0"/>
              <a:t>25</a:t>
            </a:fld>
            <a:endParaRPr lang="en-GB"/>
          </a:p>
        </p:txBody>
      </p:sp>
    </p:spTree>
    <p:extLst>
      <p:ext uri="{BB962C8B-B14F-4D97-AF65-F5344CB8AC3E}">
        <p14:creationId xmlns:p14="http://schemas.microsoft.com/office/powerpoint/2010/main" val="29792507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Full details at http://technet.microsoft.com/en-us/library/jj219579.aspx</a:t>
            </a:r>
          </a:p>
          <a:p>
            <a:endParaRPr lang="en-GB" dirty="0" smtClean="0"/>
          </a:p>
          <a:p>
            <a:r>
              <a:rPr lang="en-GB" dirty="0" smtClean="0"/>
              <a:t>Now only ONE Thesaurus per farm.</a:t>
            </a:r>
            <a:endParaRPr lang="en-GB" dirty="0"/>
          </a:p>
        </p:txBody>
      </p:sp>
      <p:sp>
        <p:nvSpPr>
          <p:cNvPr id="4" name="Slide Number Placeholder 3"/>
          <p:cNvSpPr>
            <a:spLocks noGrp="1"/>
          </p:cNvSpPr>
          <p:nvPr>
            <p:ph type="sldNum" sz="quarter" idx="10"/>
          </p:nvPr>
        </p:nvSpPr>
        <p:spPr/>
        <p:txBody>
          <a:bodyPr/>
          <a:lstStyle/>
          <a:p>
            <a:fld id="{DD330C21-B3B9-47C4-9B74-130D111F6C50}" type="slidenum">
              <a:rPr lang="en-GB" smtClean="0"/>
              <a:t>26</a:t>
            </a:fld>
            <a:endParaRPr lang="en-GB"/>
          </a:p>
        </p:txBody>
      </p:sp>
    </p:spTree>
    <p:extLst>
      <p:ext uri="{BB962C8B-B14F-4D97-AF65-F5344CB8AC3E}">
        <p14:creationId xmlns:p14="http://schemas.microsoft.com/office/powerpoint/2010/main" val="12826632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D330C21-B3B9-47C4-9B74-130D111F6C50}" type="slidenum">
              <a:rPr lang="en-GB" smtClean="0"/>
              <a:t>27</a:t>
            </a:fld>
            <a:endParaRPr lang="en-GB"/>
          </a:p>
        </p:txBody>
      </p:sp>
    </p:spTree>
    <p:extLst>
      <p:ext uri="{BB962C8B-B14F-4D97-AF65-F5344CB8AC3E}">
        <p14:creationId xmlns:p14="http://schemas.microsoft.com/office/powerpoint/2010/main" val="27924969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Out of the box, SharePoint ships with some 14391 different phonetic name spellings for American names, however these are all mapped to en-US (Locale ID 1033)</a:t>
            </a:r>
          </a:p>
          <a:p>
            <a:r>
              <a:rPr lang="en-GB" baseline="0" dirty="0" smtClean="0"/>
              <a:t>This means that Phonetic and nickname search does NOT work with en-GB locales.</a:t>
            </a:r>
          </a:p>
          <a:p>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Blog post on how to fix.. http://tinyurl.com/Nicknamefix</a:t>
            </a:r>
          </a:p>
        </p:txBody>
      </p:sp>
      <p:sp>
        <p:nvSpPr>
          <p:cNvPr id="4" name="Slide Number Placeholder 3"/>
          <p:cNvSpPr>
            <a:spLocks noGrp="1"/>
          </p:cNvSpPr>
          <p:nvPr>
            <p:ph type="sldNum" sz="quarter" idx="10"/>
          </p:nvPr>
        </p:nvSpPr>
        <p:spPr/>
        <p:txBody>
          <a:bodyPr/>
          <a:lstStyle/>
          <a:p>
            <a:fld id="{DD330C21-B3B9-47C4-9B74-130D111F6C50}" type="slidenum">
              <a:rPr lang="en-GB" smtClean="0"/>
              <a:t>28</a:t>
            </a:fld>
            <a:endParaRPr lang="en-GB"/>
          </a:p>
        </p:txBody>
      </p:sp>
    </p:spTree>
    <p:extLst>
      <p:ext uri="{BB962C8B-B14F-4D97-AF65-F5344CB8AC3E}">
        <p14:creationId xmlns:p14="http://schemas.microsoft.com/office/powerpoint/2010/main" val="26104532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Quick people search demo, searching for Mike and Michael, plus the nickname Mikey</a:t>
            </a:r>
          </a:p>
          <a:p>
            <a:r>
              <a:rPr lang="en-GB" baseline="0" dirty="0" smtClean="0"/>
              <a:t>Use SQL Management studio to show the entries. (Talk about blog post fixing this en masse -</a:t>
            </a:r>
          </a:p>
          <a:p>
            <a:r>
              <a:rPr lang="en-GB" baseline="0" dirty="0" smtClean="0"/>
              <a:t>Using </a:t>
            </a:r>
            <a:r>
              <a:rPr lang="en-GB" baseline="0" dirty="0" err="1" smtClean="0"/>
              <a:t>Powershell</a:t>
            </a:r>
            <a:r>
              <a:rPr lang="en-GB" baseline="0" dirty="0" smtClean="0"/>
              <a:t> to add new entries.</a:t>
            </a:r>
          </a:p>
          <a:p>
            <a:r>
              <a:rPr lang="en-GB" baseline="0" dirty="0" smtClean="0"/>
              <a:t>Redoing the search to show working</a:t>
            </a:r>
          </a:p>
          <a:p>
            <a:endParaRPr lang="en-GB" baseline="0" dirty="0" smtClean="0"/>
          </a:p>
        </p:txBody>
      </p:sp>
      <p:sp>
        <p:nvSpPr>
          <p:cNvPr id="4" name="Slide Number Placeholder 3"/>
          <p:cNvSpPr>
            <a:spLocks noGrp="1"/>
          </p:cNvSpPr>
          <p:nvPr>
            <p:ph type="sldNum" sz="quarter" idx="10"/>
          </p:nvPr>
        </p:nvSpPr>
        <p:spPr/>
        <p:txBody>
          <a:bodyPr/>
          <a:lstStyle/>
          <a:p>
            <a:fld id="{DD330C21-B3B9-47C4-9B74-130D111F6C50}" type="slidenum">
              <a:rPr lang="en-GB" smtClean="0"/>
              <a:t>29</a:t>
            </a:fld>
            <a:endParaRPr lang="en-GB"/>
          </a:p>
        </p:txBody>
      </p:sp>
    </p:spTree>
    <p:extLst>
      <p:ext uri="{BB962C8B-B14F-4D97-AF65-F5344CB8AC3E}">
        <p14:creationId xmlns:p14="http://schemas.microsoft.com/office/powerpoint/2010/main" val="17596936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Versions that we can use</a:t>
            </a:r>
            <a:r>
              <a:rPr lang="en-GB" baseline="0" dirty="0" smtClean="0"/>
              <a:t> with these techniques</a:t>
            </a:r>
            <a:endParaRPr lang="en-GB" dirty="0" smtClean="0"/>
          </a:p>
          <a:p>
            <a:endParaRPr lang="en-GB" dirty="0" smtClean="0"/>
          </a:p>
          <a:p>
            <a:r>
              <a:rPr lang="en-GB" dirty="0" smtClean="0"/>
              <a:t>Foundation</a:t>
            </a:r>
            <a:r>
              <a:rPr lang="en-GB" baseline="0" dirty="0" smtClean="0"/>
              <a:t> can’t be used, but it can if you install Search Server Express.</a:t>
            </a:r>
          </a:p>
          <a:p>
            <a:r>
              <a:rPr lang="en-GB" dirty="0" smtClean="0"/>
              <a:t>Server</a:t>
            </a:r>
            <a:r>
              <a:rPr lang="en-GB" baseline="0" dirty="0" smtClean="0"/>
              <a:t> can be used with Standard or Enterprise</a:t>
            </a:r>
          </a:p>
          <a:p>
            <a:r>
              <a:rPr lang="en-GB" baseline="0" dirty="0" smtClean="0"/>
              <a:t>And of course FAST.</a:t>
            </a:r>
          </a:p>
          <a:p>
            <a:endParaRPr lang="en-GB" baseline="0" dirty="0" smtClean="0"/>
          </a:p>
          <a:p>
            <a:r>
              <a:rPr lang="en-GB" baseline="0" dirty="0" smtClean="0"/>
              <a:t>SharePoint 2013 – Foundation, Standard and Enterprise all get the full FAST style search application</a:t>
            </a:r>
          </a:p>
          <a:p>
            <a:r>
              <a:rPr lang="en-GB" baseline="0" dirty="0" smtClean="0"/>
              <a:t>Foundation has some configuration limitations, restricting it to a single box installation.</a:t>
            </a:r>
            <a:endParaRPr lang="en-GB" dirty="0" smtClean="0"/>
          </a:p>
        </p:txBody>
      </p:sp>
      <p:sp>
        <p:nvSpPr>
          <p:cNvPr id="4" name="Slide Number Placeholder 3"/>
          <p:cNvSpPr>
            <a:spLocks noGrp="1"/>
          </p:cNvSpPr>
          <p:nvPr>
            <p:ph type="sldNum" sz="quarter" idx="10"/>
          </p:nvPr>
        </p:nvSpPr>
        <p:spPr/>
        <p:txBody>
          <a:bodyPr/>
          <a:lstStyle/>
          <a:p>
            <a:fld id="{DD330C21-B3B9-47C4-9B74-130D111F6C50}" type="slidenum">
              <a:rPr lang="en-GB" smtClean="0"/>
              <a:t>3</a:t>
            </a:fld>
            <a:endParaRPr lang="en-GB"/>
          </a:p>
        </p:txBody>
      </p:sp>
    </p:spTree>
    <p:extLst>
      <p:ext uri="{BB962C8B-B14F-4D97-AF65-F5344CB8AC3E}">
        <p14:creationId xmlns:p14="http://schemas.microsoft.com/office/powerpoint/2010/main" val="33647584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Search Admin Reports - http://technet.microsoft.com/en-us/library/ee808861(office.14).aspx</a:t>
            </a:r>
          </a:p>
          <a:p>
            <a:endParaRPr lang="en-GB" baseline="0" dirty="0" smtClean="0"/>
          </a:p>
          <a:p>
            <a:r>
              <a:rPr lang="en-GB" baseline="0" dirty="0" smtClean="0"/>
              <a:t>Query Latency reports</a:t>
            </a:r>
          </a:p>
          <a:p>
            <a:r>
              <a:rPr lang="en-GB" baseline="0" dirty="0" smtClean="0"/>
              <a:t>Overall Query Latency, shows Backend Query, plus Rendering processing </a:t>
            </a:r>
            <a:r>
              <a:rPr lang="en-GB" baseline="0" dirty="0" err="1" smtClean="0"/>
              <a:t>etc</a:t>
            </a:r>
            <a:endParaRPr lang="en-GB" baseline="0" dirty="0" smtClean="0"/>
          </a:p>
          <a:p>
            <a:r>
              <a:rPr lang="en-GB" baseline="0" dirty="0" smtClean="0"/>
              <a:t>Backend – Shows the time spent in the index and properties store</a:t>
            </a:r>
          </a:p>
          <a:p>
            <a:r>
              <a:rPr lang="en-GB" baseline="0" dirty="0" smtClean="0"/>
              <a:t>Latency Trends – Disabled by default, shows Query trends alongside Crawl rate to help correlate issues. (Suggest a separate usage database to reduce the “Observer Effect”)</a:t>
            </a:r>
          </a:p>
          <a:p>
            <a:endParaRPr lang="en-GB" baseline="0" dirty="0" smtClean="0"/>
          </a:p>
          <a:p>
            <a:r>
              <a:rPr lang="en-GB" baseline="0" dirty="0" smtClean="0"/>
              <a:t>These reports should help you steer your efforts in reducing search bottlenecks</a:t>
            </a:r>
          </a:p>
          <a:p>
            <a:r>
              <a:rPr lang="en-GB" baseline="0" dirty="0" smtClean="0"/>
              <a:t>e.g. Reduce Query latency with additional index partitions or reduce throughput with the use of Active mirrors.</a:t>
            </a:r>
          </a:p>
          <a:p>
            <a:endParaRPr lang="en-GB" baseline="0" dirty="0" smtClean="0"/>
          </a:p>
          <a:p>
            <a:r>
              <a:rPr lang="en-GB" baseline="0" dirty="0" smtClean="0"/>
              <a:t>You MUST pay attention to capacity planning though!</a:t>
            </a:r>
          </a:p>
        </p:txBody>
      </p:sp>
      <p:sp>
        <p:nvSpPr>
          <p:cNvPr id="4" name="Slide Number Placeholder 3"/>
          <p:cNvSpPr>
            <a:spLocks noGrp="1"/>
          </p:cNvSpPr>
          <p:nvPr>
            <p:ph type="sldNum" sz="quarter" idx="10"/>
          </p:nvPr>
        </p:nvSpPr>
        <p:spPr/>
        <p:txBody>
          <a:bodyPr/>
          <a:lstStyle/>
          <a:p>
            <a:fld id="{DD330C21-B3B9-47C4-9B74-130D111F6C50}" type="slidenum">
              <a:rPr lang="en-GB" smtClean="0"/>
              <a:t>30</a:t>
            </a:fld>
            <a:endParaRPr lang="en-GB"/>
          </a:p>
        </p:txBody>
      </p:sp>
    </p:spTree>
    <p:extLst>
      <p:ext uri="{BB962C8B-B14F-4D97-AF65-F5344CB8AC3E}">
        <p14:creationId xmlns:p14="http://schemas.microsoft.com/office/powerpoint/2010/main" val="17596936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 couple of slides left,</a:t>
            </a:r>
            <a:r>
              <a:rPr lang="en-GB" baseline="0" dirty="0" smtClean="0"/>
              <a:t> Any questions before the end?</a:t>
            </a:r>
            <a:endParaRPr lang="en-GB" dirty="0"/>
          </a:p>
        </p:txBody>
      </p:sp>
      <p:sp>
        <p:nvSpPr>
          <p:cNvPr id="4" name="Slide Number Placeholder 3"/>
          <p:cNvSpPr>
            <a:spLocks noGrp="1"/>
          </p:cNvSpPr>
          <p:nvPr>
            <p:ph type="sldNum" sz="quarter" idx="10"/>
          </p:nvPr>
        </p:nvSpPr>
        <p:spPr/>
        <p:txBody>
          <a:bodyPr/>
          <a:lstStyle/>
          <a:p>
            <a:fld id="{DD330C21-B3B9-47C4-9B74-130D111F6C50}" type="slidenum">
              <a:rPr lang="en-GB" smtClean="0"/>
              <a:t>31</a:t>
            </a:fld>
            <a:endParaRPr lang="en-GB"/>
          </a:p>
        </p:txBody>
      </p:sp>
    </p:spTree>
    <p:extLst>
      <p:ext uri="{BB962C8B-B14F-4D97-AF65-F5344CB8AC3E}">
        <p14:creationId xmlns:p14="http://schemas.microsoft.com/office/powerpoint/2010/main" val="242476672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Make sure you have analytics turned on.. Use them</a:t>
            </a:r>
          </a:p>
          <a:p>
            <a:r>
              <a:rPr lang="en-GB" dirty="0" smtClean="0"/>
              <a:t>Talk to your users or try and gain an understanding of their issues</a:t>
            </a:r>
          </a:p>
          <a:p>
            <a:r>
              <a:rPr lang="en-GB" dirty="0" smtClean="0"/>
              <a:t>Don’t just install Search and ignore it!</a:t>
            </a:r>
          </a:p>
          <a:p>
            <a:endParaRPr lang="en-GB" dirty="0"/>
          </a:p>
        </p:txBody>
      </p:sp>
      <p:sp>
        <p:nvSpPr>
          <p:cNvPr id="4" name="Slide Number Placeholder 3"/>
          <p:cNvSpPr>
            <a:spLocks noGrp="1"/>
          </p:cNvSpPr>
          <p:nvPr>
            <p:ph type="sldNum" sz="quarter" idx="10"/>
          </p:nvPr>
        </p:nvSpPr>
        <p:spPr/>
        <p:txBody>
          <a:bodyPr/>
          <a:lstStyle/>
          <a:p>
            <a:fld id="{DD330C21-B3B9-47C4-9B74-130D111F6C50}" type="slidenum">
              <a:rPr lang="en-GB" smtClean="0"/>
              <a:t>32</a:t>
            </a:fld>
            <a:endParaRPr lang="en-GB"/>
          </a:p>
        </p:txBody>
      </p:sp>
    </p:spTree>
    <p:extLst>
      <p:ext uri="{BB962C8B-B14F-4D97-AF65-F5344CB8AC3E}">
        <p14:creationId xmlns:p14="http://schemas.microsoft.com/office/powerpoint/2010/main" val="345493143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a:t>
            </a:r>
            <a:r>
              <a:rPr lang="en-GB" baseline="0" dirty="0" smtClean="0"/>
              <a:t> is the relevance framework that SharePoint is rumoured to use.</a:t>
            </a:r>
            <a:endParaRPr lang="en-GB" dirty="0"/>
          </a:p>
        </p:txBody>
      </p:sp>
      <p:sp>
        <p:nvSpPr>
          <p:cNvPr id="4" name="Slide Number Placeholder 3"/>
          <p:cNvSpPr>
            <a:spLocks noGrp="1"/>
          </p:cNvSpPr>
          <p:nvPr>
            <p:ph type="sldNum" sz="quarter" idx="10"/>
          </p:nvPr>
        </p:nvSpPr>
        <p:spPr/>
        <p:txBody>
          <a:bodyPr/>
          <a:lstStyle/>
          <a:p>
            <a:fld id="{DD330C21-B3B9-47C4-9B74-130D111F6C50}" type="slidenum">
              <a:rPr lang="en-GB" smtClean="0"/>
              <a:t>33</a:t>
            </a:fld>
            <a:endParaRPr lang="en-GB"/>
          </a:p>
        </p:txBody>
      </p:sp>
    </p:spTree>
    <p:extLst>
      <p:ext uri="{BB962C8B-B14F-4D97-AF65-F5344CB8AC3E}">
        <p14:creationId xmlns:p14="http://schemas.microsoft.com/office/powerpoint/2010/main" val="221711166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See you at </a:t>
            </a:r>
            <a:r>
              <a:rPr lang="en-GB" dirty="0" err="1" smtClean="0"/>
              <a:t>SharePint</a:t>
            </a:r>
            <a:endParaRPr lang="en-GB" baseline="0" dirty="0" smtClean="0"/>
          </a:p>
        </p:txBody>
      </p:sp>
      <p:sp>
        <p:nvSpPr>
          <p:cNvPr id="4" name="Slide Number Placeholder 3"/>
          <p:cNvSpPr>
            <a:spLocks noGrp="1"/>
          </p:cNvSpPr>
          <p:nvPr>
            <p:ph type="sldNum" sz="quarter" idx="10"/>
          </p:nvPr>
        </p:nvSpPr>
        <p:spPr/>
        <p:txBody>
          <a:bodyPr/>
          <a:lstStyle/>
          <a:p>
            <a:fld id="{DD330C21-B3B9-47C4-9B74-130D111F6C50}" type="slidenum">
              <a:rPr lang="en-GB" smtClean="0"/>
              <a:t>35</a:t>
            </a:fld>
            <a:endParaRPr lang="en-GB"/>
          </a:p>
        </p:txBody>
      </p:sp>
    </p:spTree>
    <p:extLst>
      <p:ext uri="{BB962C8B-B14F-4D97-AF65-F5344CB8AC3E}">
        <p14:creationId xmlns:p14="http://schemas.microsoft.com/office/powerpoint/2010/main" val="42770112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What aren’t we talking about today..</a:t>
            </a:r>
          </a:p>
          <a:p>
            <a:endParaRPr lang="en-GB" dirty="0" smtClean="0"/>
          </a:p>
          <a:p>
            <a:r>
              <a:rPr lang="en-GB" dirty="0" smtClean="0"/>
              <a:t>We’re not talking about how you should architect your environment</a:t>
            </a:r>
          </a:p>
          <a:p>
            <a:endParaRPr lang="en-GB" dirty="0" smtClean="0"/>
          </a:p>
          <a:p>
            <a:r>
              <a:rPr lang="en-GB" dirty="0" smtClean="0"/>
              <a:t>Or</a:t>
            </a:r>
            <a:r>
              <a:rPr lang="en-GB" baseline="0" dirty="0" smtClean="0"/>
              <a:t> how you should </a:t>
            </a:r>
            <a:r>
              <a:rPr lang="en-GB" baseline="0" smtClean="0"/>
              <a:t>size it</a:t>
            </a:r>
            <a:endParaRPr lang="en-GB" dirty="0" smtClean="0"/>
          </a:p>
        </p:txBody>
      </p:sp>
      <p:sp>
        <p:nvSpPr>
          <p:cNvPr id="4" name="Slide Number Placeholder 3"/>
          <p:cNvSpPr>
            <a:spLocks noGrp="1"/>
          </p:cNvSpPr>
          <p:nvPr>
            <p:ph type="sldNum" sz="quarter" idx="10"/>
          </p:nvPr>
        </p:nvSpPr>
        <p:spPr/>
        <p:txBody>
          <a:bodyPr/>
          <a:lstStyle/>
          <a:p>
            <a:fld id="{DD330C21-B3B9-47C4-9B74-130D111F6C50}" type="slidenum">
              <a:rPr lang="en-GB" smtClean="0"/>
              <a:t>4</a:t>
            </a:fld>
            <a:endParaRPr lang="en-GB"/>
          </a:p>
        </p:txBody>
      </p:sp>
    </p:spTree>
    <p:extLst>
      <p:ext uri="{BB962C8B-B14F-4D97-AF65-F5344CB8AC3E}">
        <p14:creationId xmlns:p14="http://schemas.microsoft.com/office/powerpoint/2010/main" val="2393855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vast majority of internet users will go to a search engine as their first port of call when looking for information on the Net.</a:t>
            </a:r>
          </a:p>
          <a:p>
            <a:endParaRPr lang="en-GB" dirty="0" smtClean="0"/>
          </a:p>
          <a:p>
            <a:r>
              <a:rPr lang="en-GB" dirty="0" smtClean="0"/>
              <a:t>Room test: Raise all hands, then lower yours if your favourite</a:t>
            </a:r>
            <a:r>
              <a:rPr lang="en-GB" baseline="0" dirty="0" smtClean="0"/>
              <a:t> search engine appears.</a:t>
            </a:r>
          </a:p>
          <a:p>
            <a:r>
              <a:rPr lang="en-GB" baseline="0" dirty="0" smtClean="0"/>
              <a:t>The big 5, that (almost) everyone uses.</a:t>
            </a:r>
          </a:p>
          <a:p>
            <a:r>
              <a:rPr lang="en-GB" baseline="0" dirty="0" smtClean="0"/>
              <a:t>If another one.. Why? Illustrates the point that users have a go to search engine</a:t>
            </a:r>
            <a:endParaRPr lang="en-GB" dirty="0"/>
          </a:p>
        </p:txBody>
      </p:sp>
      <p:sp>
        <p:nvSpPr>
          <p:cNvPr id="4" name="Slide Number Placeholder 3"/>
          <p:cNvSpPr>
            <a:spLocks noGrp="1"/>
          </p:cNvSpPr>
          <p:nvPr>
            <p:ph type="sldNum" sz="quarter" idx="10"/>
          </p:nvPr>
        </p:nvSpPr>
        <p:spPr/>
        <p:txBody>
          <a:bodyPr/>
          <a:lstStyle/>
          <a:p>
            <a:fld id="{DD330C21-B3B9-47C4-9B74-130D111F6C50}" type="slidenum">
              <a:rPr lang="en-GB" smtClean="0"/>
              <a:t>5</a:t>
            </a:fld>
            <a:endParaRPr lang="en-GB"/>
          </a:p>
        </p:txBody>
      </p:sp>
    </p:spTree>
    <p:extLst>
      <p:ext uri="{BB962C8B-B14F-4D97-AF65-F5344CB8AC3E}">
        <p14:creationId xmlns:p14="http://schemas.microsoft.com/office/powerpoint/2010/main" val="8898274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majority</a:t>
            </a:r>
            <a:r>
              <a:rPr lang="en-GB" baseline="0" dirty="0" smtClean="0"/>
              <a:t> of end users will </a:t>
            </a:r>
            <a:r>
              <a:rPr lang="en-GB" dirty="0" smtClean="0"/>
              <a:t>BROWSE</a:t>
            </a:r>
            <a:r>
              <a:rPr lang="en-GB" baseline="0" dirty="0" smtClean="0"/>
              <a:t> because they THINK they know where to find stuff. Invariably they waste time searching manually. Great way to waste an afternoon, browsing the library</a:t>
            </a:r>
            <a:endParaRPr lang="en-GB" dirty="0" smtClean="0"/>
          </a:p>
          <a:p>
            <a:endParaRPr lang="en-GB" dirty="0" smtClean="0"/>
          </a:p>
          <a:p>
            <a:r>
              <a:rPr lang="en-GB" dirty="0" smtClean="0"/>
              <a:t>So why do we care and what can we do about it?</a:t>
            </a:r>
          </a:p>
          <a:p>
            <a:endParaRPr lang="en-GB" dirty="0" smtClean="0"/>
          </a:p>
          <a:p>
            <a:r>
              <a:rPr lang="en-GB" dirty="0" smtClean="0"/>
              <a:t>Efficiency</a:t>
            </a:r>
            <a:r>
              <a:rPr lang="en-GB" baseline="0" dirty="0" smtClean="0"/>
              <a:t> and productivity are improved when Users can find the information they need to do their job.</a:t>
            </a:r>
          </a:p>
          <a:p>
            <a:r>
              <a:rPr lang="en-GB" baseline="0" dirty="0" smtClean="0"/>
              <a:t>So, the best thing we can do is install SharePoint Search and everything’s Dandy?</a:t>
            </a:r>
          </a:p>
          <a:p>
            <a:endParaRPr lang="en-GB" baseline="0" dirty="0" smtClean="0"/>
          </a:p>
        </p:txBody>
      </p:sp>
      <p:sp>
        <p:nvSpPr>
          <p:cNvPr id="4" name="Slide Number Placeholder 3"/>
          <p:cNvSpPr>
            <a:spLocks noGrp="1"/>
          </p:cNvSpPr>
          <p:nvPr>
            <p:ph type="sldNum" sz="quarter" idx="10"/>
          </p:nvPr>
        </p:nvSpPr>
        <p:spPr/>
        <p:txBody>
          <a:bodyPr/>
          <a:lstStyle/>
          <a:p>
            <a:fld id="{DD330C21-B3B9-47C4-9B74-130D111F6C50}" type="slidenum">
              <a:rPr lang="en-GB" smtClean="0"/>
              <a:t>6</a:t>
            </a:fld>
            <a:endParaRPr lang="en-GB"/>
          </a:p>
        </p:txBody>
      </p:sp>
    </p:spTree>
    <p:extLst>
      <p:ext uri="{BB962C8B-B14F-4D97-AF65-F5344CB8AC3E}">
        <p14:creationId xmlns:p14="http://schemas.microsoft.com/office/powerpoint/2010/main" val="39948882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So, the best thing we can do is install SharePoint Search and everything’s Dandy?</a:t>
            </a:r>
          </a:p>
          <a:p>
            <a:endParaRPr lang="en-GB" baseline="0" dirty="0" smtClean="0"/>
          </a:p>
        </p:txBody>
      </p:sp>
      <p:sp>
        <p:nvSpPr>
          <p:cNvPr id="4" name="Slide Number Placeholder 3"/>
          <p:cNvSpPr>
            <a:spLocks noGrp="1"/>
          </p:cNvSpPr>
          <p:nvPr>
            <p:ph type="sldNum" sz="quarter" idx="10"/>
          </p:nvPr>
        </p:nvSpPr>
        <p:spPr/>
        <p:txBody>
          <a:bodyPr/>
          <a:lstStyle/>
          <a:p>
            <a:fld id="{DD330C21-B3B9-47C4-9B74-130D111F6C50}" type="slidenum">
              <a:rPr lang="en-GB" smtClean="0"/>
              <a:t>7</a:t>
            </a:fld>
            <a:endParaRPr lang="en-GB"/>
          </a:p>
        </p:txBody>
      </p:sp>
    </p:spTree>
    <p:extLst>
      <p:ext uri="{BB962C8B-B14F-4D97-AF65-F5344CB8AC3E}">
        <p14:creationId xmlns:p14="http://schemas.microsoft.com/office/powerpoint/2010/main" val="16617504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IDC Research – 2007 – On average 1 information worker will waste up to 3.5 hours a week on searches that don’t result in anything.</a:t>
            </a:r>
          </a:p>
          <a:p>
            <a:endParaRPr lang="en-GB" baseline="0" dirty="0" smtClean="0"/>
          </a:p>
          <a:p>
            <a:r>
              <a:rPr lang="en-GB" baseline="0" dirty="0" smtClean="0"/>
              <a:t>One of thing things that I’ve always told my clients is that Searching isn’t enough. FINDING is the important part. The man in the picture has just dropped his wedding ring, That’s the one result he’s interested in finding. Everything else is superfluous..</a:t>
            </a:r>
          </a:p>
          <a:p>
            <a:endParaRPr lang="en-GB" baseline="0" dirty="0" smtClean="0"/>
          </a:p>
          <a:p>
            <a:r>
              <a:rPr lang="en-GB" baseline="0" dirty="0" smtClean="0"/>
              <a:t>In the context of your users, Returning 1000+ results doesn’t help them. Returning 10 relevant results is much better.</a:t>
            </a:r>
          </a:p>
          <a:p>
            <a:endParaRPr lang="en-GB" baseline="0" dirty="0" smtClean="0"/>
          </a:p>
          <a:p>
            <a:r>
              <a:rPr lang="en-GB" baseline="0" dirty="0" smtClean="0"/>
              <a:t>90% of users will not go to the second page of results! Users are generally only interested in the first page. Ask yourself how often you click next page when searching on Bing?</a:t>
            </a:r>
          </a:p>
          <a:p>
            <a:endParaRPr lang="en-GB" baseline="0" dirty="0" smtClean="0"/>
          </a:p>
        </p:txBody>
      </p:sp>
      <p:sp>
        <p:nvSpPr>
          <p:cNvPr id="4" name="Slide Number Placeholder 3"/>
          <p:cNvSpPr>
            <a:spLocks noGrp="1"/>
          </p:cNvSpPr>
          <p:nvPr>
            <p:ph type="sldNum" sz="quarter" idx="10"/>
          </p:nvPr>
        </p:nvSpPr>
        <p:spPr/>
        <p:txBody>
          <a:bodyPr/>
          <a:lstStyle/>
          <a:p>
            <a:fld id="{DD330C21-B3B9-47C4-9B74-130D111F6C50}" type="slidenum">
              <a:rPr lang="en-GB" smtClean="0"/>
              <a:t>8</a:t>
            </a:fld>
            <a:endParaRPr lang="en-GB"/>
          </a:p>
        </p:txBody>
      </p:sp>
    </p:spTree>
    <p:extLst>
      <p:ext uri="{BB962C8B-B14F-4D97-AF65-F5344CB8AC3E}">
        <p14:creationId xmlns:p14="http://schemas.microsoft.com/office/powerpoint/2010/main" val="32200994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Crawl component – This is</a:t>
            </a:r>
            <a:r>
              <a:rPr lang="en-GB" baseline="0" dirty="0" smtClean="0"/>
              <a:t> your gatherer, it trawls through your content sources and gathers up the information. Think of a baby crawling around the living room, pulling everything into a big heap in the middle.</a:t>
            </a:r>
          </a:p>
          <a:p>
            <a:r>
              <a:rPr lang="en-GB" baseline="0" dirty="0" smtClean="0"/>
              <a:t>Index component – This is the structured data that comes from the crawl. In SharePoint search, these two functions are combined into one. In our scenario, it’s the parent, sorting through the mess left by the baby and putting a sense of order to it.</a:t>
            </a:r>
          </a:p>
          <a:p>
            <a:r>
              <a:rPr lang="en-GB" baseline="0" dirty="0" smtClean="0"/>
              <a:t>Query component – This does the hard work of generating results from User queries. This is also where linguistic processing is done, Word breakers, thesaurus files etc.</a:t>
            </a:r>
          </a:p>
          <a:p>
            <a:r>
              <a:rPr lang="en-GB" baseline="0" dirty="0" smtClean="0"/>
              <a:t>Index partition… Assist with scaling search, Written to by the index component and used by the query engine</a:t>
            </a:r>
          </a:p>
          <a:p>
            <a:endParaRPr lang="en-GB" baseline="0" dirty="0" smtClean="0"/>
          </a:p>
          <a:p>
            <a:endParaRPr lang="en-GB" baseline="0" dirty="0" smtClean="0"/>
          </a:p>
        </p:txBody>
      </p:sp>
      <p:sp>
        <p:nvSpPr>
          <p:cNvPr id="4" name="Slide Number Placeholder 3"/>
          <p:cNvSpPr>
            <a:spLocks noGrp="1"/>
          </p:cNvSpPr>
          <p:nvPr>
            <p:ph type="sldNum" sz="quarter" idx="10"/>
          </p:nvPr>
        </p:nvSpPr>
        <p:spPr/>
        <p:txBody>
          <a:bodyPr/>
          <a:lstStyle/>
          <a:p>
            <a:fld id="{DD330C21-B3B9-47C4-9B74-130D111F6C50}" type="slidenum">
              <a:rPr lang="en-GB" smtClean="0"/>
              <a:t>9</a:t>
            </a:fld>
            <a:endParaRPr lang="en-GB"/>
          </a:p>
        </p:txBody>
      </p:sp>
    </p:spTree>
    <p:extLst>
      <p:ext uri="{BB962C8B-B14F-4D97-AF65-F5344CB8AC3E}">
        <p14:creationId xmlns:p14="http://schemas.microsoft.com/office/powerpoint/2010/main" val="32200994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gradFill rotWithShape="1">
          <a:gsLst>
            <a:gs pos="0">
              <a:srgbClr val="C3F1FD"/>
            </a:gs>
            <a:gs pos="25000">
              <a:schemeClr val="bg2">
                <a:tint val="83000"/>
                <a:satMod val="320000"/>
              </a:schemeClr>
            </a:gs>
            <a:gs pos="100000">
              <a:schemeClr val="bg2">
                <a:shade val="15000"/>
                <a:satMod val="320000"/>
              </a:schemeClr>
            </a:gs>
          </a:gsLst>
          <a:path path="circle">
            <a:fillToRect l="10000" t="110000" r="10000" b="100000"/>
          </a:path>
        </a:gradFill>
        <a:effectLst/>
      </p:bgPr>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0" baseline="0">
                <a:ln>
                  <a:noFill/>
                </a:ln>
                <a:solidFill>
                  <a:schemeClr val="tx1"/>
                </a:solidFill>
                <a:effectLst/>
                <a:latin typeface="+mj-lt"/>
                <a:ea typeface="+mj-ea"/>
                <a:cs typeface="+mj-cs"/>
              </a:defRPr>
            </a:lvl1pPr>
          </a:lstStyle>
          <a:p>
            <a:r>
              <a:rPr kumimoji="0" lang="en-US" smtClean="0"/>
              <a:t>Click to edit Master title style</a:t>
            </a:r>
            <a:endParaRPr kumimoji="0" lang="en-US" dirty="0"/>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latin typeface="+mj-l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dirty="0"/>
          </a:p>
        </p:txBody>
      </p:sp>
      <p:sp>
        <p:nvSpPr>
          <p:cNvPr id="30" name="Date Placeholder 29"/>
          <p:cNvSpPr>
            <a:spLocks noGrp="1"/>
          </p:cNvSpPr>
          <p:nvPr>
            <p:ph type="dt" sz="half" idx="10"/>
          </p:nvPr>
        </p:nvSpPr>
        <p:spPr/>
        <p:txBody>
          <a:bodyPr/>
          <a:lstStyle>
            <a:lvl1pPr>
              <a:defRPr>
                <a:latin typeface="+mj-lt"/>
              </a:defRPr>
            </a:lvl1pPr>
          </a:lstStyle>
          <a:p>
            <a:fld id="{8643018A-0839-4AF6-B87E-1B6685557E1A}" type="datetimeFigureOut">
              <a:rPr lang="en-GB" smtClean="0"/>
              <a:t>30/01/2013</a:t>
            </a:fld>
            <a:endParaRPr lang="en-GB"/>
          </a:p>
        </p:txBody>
      </p:sp>
      <p:sp>
        <p:nvSpPr>
          <p:cNvPr id="19" name="Footer Placeholder 18"/>
          <p:cNvSpPr>
            <a:spLocks noGrp="1"/>
          </p:cNvSpPr>
          <p:nvPr>
            <p:ph type="ftr" sz="quarter" idx="11"/>
          </p:nvPr>
        </p:nvSpPr>
        <p:spPr/>
        <p:txBody>
          <a:bodyPr/>
          <a:lstStyle>
            <a:lvl1pPr>
              <a:defRPr>
                <a:latin typeface="+mj-lt"/>
              </a:defRPr>
            </a:lvl1pPr>
          </a:lstStyle>
          <a:p>
            <a:endParaRPr lang="en-GB"/>
          </a:p>
        </p:txBody>
      </p:sp>
      <p:sp>
        <p:nvSpPr>
          <p:cNvPr id="27" name="Slide Number Placeholder 26"/>
          <p:cNvSpPr>
            <a:spLocks noGrp="1"/>
          </p:cNvSpPr>
          <p:nvPr>
            <p:ph type="sldNum" sz="quarter" idx="12"/>
          </p:nvPr>
        </p:nvSpPr>
        <p:spPr/>
        <p:txBody>
          <a:bodyPr/>
          <a:lstStyle>
            <a:lvl1pPr>
              <a:defRPr>
                <a:latin typeface="+mj-lt"/>
              </a:defRPr>
            </a:lvl1pPr>
          </a:lstStyle>
          <a:p>
            <a:fld id="{9FAA0695-B948-49C8-BE58-916B1D328802}" type="slidenum">
              <a:rPr lang="en-GB" smtClean="0"/>
              <a:t>‹#›</a:t>
            </a:fld>
            <a:endParaRPr lang="en-GB"/>
          </a:p>
        </p:txBody>
      </p:sp>
    </p:spTree>
  </p:cSld>
  <p:clrMapOvr>
    <a:overrideClrMapping bg1="dk1" tx1="lt1" bg2="dk2" tx2="lt2" accent1="accent1" accent2="accent2" accent3="accent3" accent4="accent4" accent5="accent5" accent6="accent6" hlink="hlink" folHlink="folHlink"/>
  </p:clrMapOvr>
  <p:transition>
    <p:randomBa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dirty="0"/>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643018A-0839-4AF6-B87E-1B6685557E1A}" type="datetimeFigureOut">
              <a:rPr lang="en-GB" smtClean="0"/>
              <a:t>30/01/2013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FAA0695-B948-49C8-BE58-916B1D328802}" type="slidenum">
              <a:rPr lang="en-GB" smtClean="0"/>
              <a:t>‹#›</a:t>
            </a:fld>
            <a:endParaRPr lang="en-GB"/>
          </a:p>
        </p:txBody>
      </p:sp>
    </p:spTree>
  </p:cSld>
  <p:clrMapOvr>
    <a:masterClrMapping/>
  </p:clrMapOvr>
  <p:transition>
    <p:randomBa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dirty="0"/>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643018A-0839-4AF6-B87E-1B6685557E1A}" type="datetimeFigureOut">
              <a:rPr lang="en-GB" smtClean="0"/>
              <a:t>30/01/2013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FAA0695-B948-49C8-BE58-916B1D328802}" type="slidenum">
              <a:rPr lang="en-GB" smtClean="0"/>
              <a:t>‹#›</a:t>
            </a:fld>
            <a:endParaRPr lang="en-GB"/>
          </a:p>
        </p:txBody>
      </p:sp>
    </p:spTree>
  </p:cSld>
  <p:clrMapOvr>
    <a:masterClrMapping/>
  </p:clrMapOvr>
  <p:transition>
    <p:randomBar/>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a:xfrm>
            <a:off x="719138" y="762000"/>
            <a:ext cx="7053262" cy="1143000"/>
          </a:xfrm>
        </p:spPr>
        <p:txBody>
          <a:bodyPr/>
          <a:lstStyle>
            <a:lvl1pPr>
              <a:defRPr sz="3600">
                <a:solidFill>
                  <a:schemeClr val="bg1"/>
                </a:solidFill>
              </a:defRPr>
            </a:lvl1pPr>
          </a:lstStyle>
          <a:p>
            <a:r>
              <a:rPr lang="en-US" smtClean="0"/>
              <a:t>Click to edit Master title style</a:t>
            </a:r>
            <a:endParaRPr lang="en-US"/>
          </a:p>
        </p:txBody>
      </p:sp>
      <p:sp>
        <p:nvSpPr>
          <p:cNvPr id="9219" name="Rectangle 3"/>
          <p:cNvSpPr>
            <a:spLocks noGrp="1" noChangeArrowheads="1"/>
          </p:cNvSpPr>
          <p:nvPr>
            <p:ph type="subTitle" idx="1"/>
          </p:nvPr>
        </p:nvSpPr>
        <p:spPr>
          <a:xfrm>
            <a:off x="762000" y="5486400"/>
            <a:ext cx="5943600" cy="1219200"/>
          </a:xfrm>
        </p:spPr>
        <p:txBody>
          <a:bodyPr/>
          <a:lstStyle>
            <a:lvl1pPr marL="0" indent="0">
              <a:buFontTx/>
              <a:buNone/>
              <a:defRPr sz="2000"/>
            </a:lvl1pPr>
          </a:lstStyle>
          <a:p>
            <a:r>
              <a:rPr lang="en-US" smtClean="0"/>
              <a:t>Click to edit Master subtitle style</a:t>
            </a:r>
            <a:endParaRPr lang="en-US"/>
          </a:p>
        </p:txBody>
      </p:sp>
    </p:spTree>
    <p:extLst>
      <p:ext uri="{BB962C8B-B14F-4D97-AF65-F5344CB8AC3E}">
        <p14:creationId xmlns:p14="http://schemas.microsoft.com/office/powerpoint/2010/main" val="14393633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2E3DBB4B-A554-459A-9EEB-437182D0AB42}" type="datetime4">
              <a:rPr lang="en-US"/>
              <a:pPr>
                <a:defRPr/>
              </a:pPr>
              <a:t>January 30, 2013</a:t>
            </a:fld>
            <a:endParaRPr lang="en-US" sz="1400"/>
          </a:p>
        </p:txBody>
      </p:sp>
      <p:sp>
        <p:nvSpPr>
          <p:cNvPr id="5" name="Rectangle 5"/>
          <p:cNvSpPr>
            <a:spLocks noGrp="1" noChangeArrowheads="1"/>
          </p:cNvSpPr>
          <p:nvPr>
            <p:ph type="ftr" sz="quarter" idx="11"/>
          </p:nvPr>
        </p:nvSpPr>
        <p:spPr>
          <a:ln/>
        </p:spPr>
        <p:txBody>
          <a:bodyPr/>
          <a:lstStyle>
            <a:lvl1pPr>
              <a:defRPr/>
            </a:lvl1pPr>
          </a:lstStyle>
          <a:p>
            <a:pPr>
              <a:defRPr/>
            </a:pPr>
            <a:r>
              <a:rPr lang="en-US"/>
              <a:t>Bytes Corporate Presentation by: Darren Spence and Claire Spooner</a:t>
            </a:r>
            <a:endParaRPr lang="en-US" sz="1400"/>
          </a:p>
        </p:txBody>
      </p:sp>
      <p:sp>
        <p:nvSpPr>
          <p:cNvPr id="6" name="Rectangle 6"/>
          <p:cNvSpPr>
            <a:spLocks noGrp="1" noChangeArrowheads="1"/>
          </p:cNvSpPr>
          <p:nvPr>
            <p:ph type="sldNum" sz="quarter" idx="12"/>
          </p:nvPr>
        </p:nvSpPr>
        <p:spPr>
          <a:ln/>
        </p:spPr>
        <p:txBody>
          <a:bodyPr/>
          <a:lstStyle>
            <a:lvl1pPr>
              <a:defRPr/>
            </a:lvl1pPr>
          </a:lstStyle>
          <a:p>
            <a:pPr>
              <a:defRPr/>
            </a:pPr>
            <a:fld id="{466C3BFB-F395-4FE7-AADF-FF76A4352DBA}" type="slidenum">
              <a:rPr lang="en-US"/>
              <a:pPr>
                <a:defRPr/>
              </a:pPr>
              <a:t>‹#›</a:t>
            </a:fld>
            <a:endParaRPr lang="en-US"/>
          </a:p>
        </p:txBody>
      </p:sp>
    </p:spTree>
    <p:extLst>
      <p:ext uri="{BB962C8B-B14F-4D97-AF65-F5344CB8AC3E}">
        <p14:creationId xmlns:p14="http://schemas.microsoft.com/office/powerpoint/2010/main" val="41916160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7CD7C01A-F192-4A15-B8FE-BCCB374AF1FE}" type="datetime4">
              <a:rPr lang="en-US"/>
              <a:pPr>
                <a:defRPr/>
              </a:pPr>
              <a:t>January 30, 2013</a:t>
            </a:fld>
            <a:endParaRPr lang="en-US" sz="1400"/>
          </a:p>
        </p:txBody>
      </p:sp>
      <p:sp>
        <p:nvSpPr>
          <p:cNvPr id="5" name="Rectangle 5"/>
          <p:cNvSpPr>
            <a:spLocks noGrp="1" noChangeArrowheads="1"/>
          </p:cNvSpPr>
          <p:nvPr>
            <p:ph type="ftr" sz="quarter" idx="11"/>
          </p:nvPr>
        </p:nvSpPr>
        <p:spPr>
          <a:ln/>
        </p:spPr>
        <p:txBody>
          <a:bodyPr/>
          <a:lstStyle>
            <a:lvl1pPr>
              <a:defRPr/>
            </a:lvl1pPr>
          </a:lstStyle>
          <a:p>
            <a:pPr>
              <a:defRPr/>
            </a:pPr>
            <a:r>
              <a:rPr lang="en-US"/>
              <a:t>Bytes Corporate Presentation by: Darren Spence and Claire Spooner</a:t>
            </a:r>
            <a:endParaRPr lang="en-US" sz="1400"/>
          </a:p>
        </p:txBody>
      </p:sp>
      <p:sp>
        <p:nvSpPr>
          <p:cNvPr id="6" name="Rectangle 6"/>
          <p:cNvSpPr>
            <a:spLocks noGrp="1" noChangeArrowheads="1"/>
          </p:cNvSpPr>
          <p:nvPr>
            <p:ph type="sldNum" sz="quarter" idx="12"/>
          </p:nvPr>
        </p:nvSpPr>
        <p:spPr>
          <a:ln/>
        </p:spPr>
        <p:txBody>
          <a:bodyPr/>
          <a:lstStyle>
            <a:lvl1pPr>
              <a:defRPr/>
            </a:lvl1pPr>
          </a:lstStyle>
          <a:p>
            <a:pPr>
              <a:defRPr/>
            </a:pPr>
            <a:fld id="{A10EE0FA-12D7-4C64-8DA9-3F78007FE32E}" type="slidenum">
              <a:rPr lang="en-US"/>
              <a:pPr>
                <a:defRPr/>
              </a:pPr>
              <a:t>‹#›</a:t>
            </a:fld>
            <a:endParaRPr lang="en-US"/>
          </a:p>
        </p:txBody>
      </p:sp>
    </p:spTree>
    <p:extLst>
      <p:ext uri="{BB962C8B-B14F-4D97-AF65-F5344CB8AC3E}">
        <p14:creationId xmlns:p14="http://schemas.microsoft.com/office/powerpoint/2010/main" val="22585169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719138" y="1438275"/>
            <a:ext cx="38100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81538" y="1438275"/>
            <a:ext cx="38100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fld id="{43D23E61-8153-4E5C-BDA2-55FE182CB6A4}" type="datetime4">
              <a:rPr lang="en-US"/>
              <a:pPr>
                <a:defRPr/>
              </a:pPr>
              <a:t>January 30, 2013</a:t>
            </a:fld>
            <a:endParaRPr lang="en-US" sz="1400"/>
          </a:p>
        </p:txBody>
      </p:sp>
      <p:sp>
        <p:nvSpPr>
          <p:cNvPr id="6" name="Rectangle 5"/>
          <p:cNvSpPr>
            <a:spLocks noGrp="1" noChangeArrowheads="1"/>
          </p:cNvSpPr>
          <p:nvPr>
            <p:ph type="ftr" sz="quarter" idx="11"/>
          </p:nvPr>
        </p:nvSpPr>
        <p:spPr>
          <a:ln/>
        </p:spPr>
        <p:txBody>
          <a:bodyPr/>
          <a:lstStyle>
            <a:lvl1pPr>
              <a:defRPr/>
            </a:lvl1pPr>
          </a:lstStyle>
          <a:p>
            <a:pPr>
              <a:defRPr/>
            </a:pPr>
            <a:r>
              <a:rPr lang="en-US"/>
              <a:t>Bytes Corporate Presentation by: Darren Spence and Claire Spooner</a:t>
            </a:r>
            <a:endParaRPr lang="en-US" sz="1400"/>
          </a:p>
        </p:txBody>
      </p:sp>
      <p:sp>
        <p:nvSpPr>
          <p:cNvPr id="7" name="Rectangle 6"/>
          <p:cNvSpPr>
            <a:spLocks noGrp="1" noChangeArrowheads="1"/>
          </p:cNvSpPr>
          <p:nvPr>
            <p:ph type="sldNum" sz="quarter" idx="12"/>
          </p:nvPr>
        </p:nvSpPr>
        <p:spPr>
          <a:ln/>
        </p:spPr>
        <p:txBody>
          <a:bodyPr/>
          <a:lstStyle>
            <a:lvl1pPr>
              <a:defRPr/>
            </a:lvl1pPr>
          </a:lstStyle>
          <a:p>
            <a:pPr>
              <a:defRPr/>
            </a:pPr>
            <a:fld id="{F091E87F-300B-4F5D-9C97-2B3A493C8BC4}" type="slidenum">
              <a:rPr lang="en-US"/>
              <a:pPr>
                <a:defRPr/>
              </a:pPr>
              <a:t>‹#›</a:t>
            </a:fld>
            <a:endParaRPr lang="en-US"/>
          </a:p>
        </p:txBody>
      </p:sp>
    </p:spTree>
    <p:extLst>
      <p:ext uri="{BB962C8B-B14F-4D97-AF65-F5344CB8AC3E}">
        <p14:creationId xmlns:p14="http://schemas.microsoft.com/office/powerpoint/2010/main" val="1044915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fld id="{2BDA673A-EA6F-4A3D-9DAB-A9B51A82614F}" type="datetime4">
              <a:rPr lang="en-US"/>
              <a:pPr>
                <a:defRPr/>
              </a:pPr>
              <a:t>January 30, 2013</a:t>
            </a:fld>
            <a:endParaRPr lang="en-US" sz="1400"/>
          </a:p>
        </p:txBody>
      </p:sp>
      <p:sp>
        <p:nvSpPr>
          <p:cNvPr id="8" name="Rectangle 5"/>
          <p:cNvSpPr>
            <a:spLocks noGrp="1" noChangeArrowheads="1"/>
          </p:cNvSpPr>
          <p:nvPr>
            <p:ph type="ftr" sz="quarter" idx="11"/>
          </p:nvPr>
        </p:nvSpPr>
        <p:spPr>
          <a:ln/>
        </p:spPr>
        <p:txBody>
          <a:bodyPr/>
          <a:lstStyle>
            <a:lvl1pPr>
              <a:defRPr/>
            </a:lvl1pPr>
          </a:lstStyle>
          <a:p>
            <a:pPr>
              <a:defRPr/>
            </a:pPr>
            <a:r>
              <a:rPr lang="en-US"/>
              <a:t>Bytes Corporate Presentation by: Darren Spence and Claire Spooner</a:t>
            </a:r>
            <a:endParaRPr lang="en-US" sz="1400"/>
          </a:p>
        </p:txBody>
      </p:sp>
      <p:sp>
        <p:nvSpPr>
          <p:cNvPr id="9" name="Rectangle 6"/>
          <p:cNvSpPr>
            <a:spLocks noGrp="1" noChangeArrowheads="1"/>
          </p:cNvSpPr>
          <p:nvPr>
            <p:ph type="sldNum" sz="quarter" idx="12"/>
          </p:nvPr>
        </p:nvSpPr>
        <p:spPr>
          <a:ln/>
        </p:spPr>
        <p:txBody>
          <a:bodyPr/>
          <a:lstStyle>
            <a:lvl1pPr>
              <a:defRPr/>
            </a:lvl1pPr>
          </a:lstStyle>
          <a:p>
            <a:pPr>
              <a:defRPr/>
            </a:pPr>
            <a:fld id="{4DFEF393-A184-4F8C-AF5B-AA17A3E09B48}" type="slidenum">
              <a:rPr lang="en-US"/>
              <a:pPr>
                <a:defRPr/>
              </a:pPr>
              <a:t>‹#›</a:t>
            </a:fld>
            <a:endParaRPr lang="en-US"/>
          </a:p>
        </p:txBody>
      </p:sp>
    </p:spTree>
    <p:extLst>
      <p:ext uri="{BB962C8B-B14F-4D97-AF65-F5344CB8AC3E}">
        <p14:creationId xmlns:p14="http://schemas.microsoft.com/office/powerpoint/2010/main" val="3078103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fld id="{8FD59B7F-A0C0-4D9E-9676-3637BC645D71}" type="datetime4">
              <a:rPr lang="en-US"/>
              <a:pPr>
                <a:defRPr/>
              </a:pPr>
              <a:t>January 30, 2013</a:t>
            </a:fld>
            <a:endParaRPr lang="en-US" sz="1400"/>
          </a:p>
        </p:txBody>
      </p:sp>
      <p:sp>
        <p:nvSpPr>
          <p:cNvPr id="4" name="Rectangle 5"/>
          <p:cNvSpPr>
            <a:spLocks noGrp="1" noChangeArrowheads="1"/>
          </p:cNvSpPr>
          <p:nvPr>
            <p:ph type="ftr" sz="quarter" idx="11"/>
          </p:nvPr>
        </p:nvSpPr>
        <p:spPr>
          <a:ln/>
        </p:spPr>
        <p:txBody>
          <a:bodyPr/>
          <a:lstStyle>
            <a:lvl1pPr>
              <a:defRPr/>
            </a:lvl1pPr>
          </a:lstStyle>
          <a:p>
            <a:pPr>
              <a:defRPr/>
            </a:pPr>
            <a:r>
              <a:rPr lang="en-US"/>
              <a:t>Bytes Corporate Presentation by: Darren Spence and Claire Spooner</a:t>
            </a:r>
            <a:endParaRPr lang="en-US" sz="1400"/>
          </a:p>
        </p:txBody>
      </p:sp>
      <p:sp>
        <p:nvSpPr>
          <p:cNvPr id="5" name="Rectangle 6"/>
          <p:cNvSpPr>
            <a:spLocks noGrp="1" noChangeArrowheads="1"/>
          </p:cNvSpPr>
          <p:nvPr>
            <p:ph type="sldNum" sz="quarter" idx="12"/>
          </p:nvPr>
        </p:nvSpPr>
        <p:spPr>
          <a:ln/>
        </p:spPr>
        <p:txBody>
          <a:bodyPr/>
          <a:lstStyle>
            <a:lvl1pPr>
              <a:defRPr/>
            </a:lvl1pPr>
          </a:lstStyle>
          <a:p>
            <a:pPr>
              <a:defRPr/>
            </a:pPr>
            <a:fld id="{CE4959A5-631F-4BF6-8275-EED6979EB0D5}" type="slidenum">
              <a:rPr lang="en-US"/>
              <a:pPr>
                <a:defRPr/>
              </a:pPr>
              <a:t>‹#›</a:t>
            </a:fld>
            <a:endParaRPr lang="en-US"/>
          </a:p>
        </p:txBody>
      </p:sp>
    </p:spTree>
    <p:extLst>
      <p:ext uri="{BB962C8B-B14F-4D97-AF65-F5344CB8AC3E}">
        <p14:creationId xmlns:p14="http://schemas.microsoft.com/office/powerpoint/2010/main" val="32820102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C69A8322-59DB-4CBA-B11F-1A32C6BE5DE0}" type="datetime4">
              <a:rPr lang="en-US"/>
              <a:pPr>
                <a:defRPr/>
              </a:pPr>
              <a:t>January 30, 2013</a:t>
            </a:fld>
            <a:endParaRPr lang="en-US" sz="1400"/>
          </a:p>
        </p:txBody>
      </p:sp>
      <p:sp>
        <p:nvSpPr>
          <p:cNvPr id="3" name="Rectangle 5"/>
          <p:cNvSpPr>
            <a:spLocks noGrp="1" noChangeArrowheads="1"/>
          </p:cNvSpPr>
          <p:nvPr>
            <p:ph type="ftr" sz="quarter" idx="11"/>
          </p:nvPr>
        </p:nvSpPr>
        <p:spPr>
          <a:ln/>
        </p:spPr>
        <p:txBody>
          <a:bodyPr/>
          <a:lstStyle>
            <a:lvl1pPr>
              <a:defRPr/>
            </a:lvl1pPr>
          </a:lstStyle>
          <a:p>
            <a:pPr>
              <a:defRPr/>
            </a:pPr>
            <a:r>
              <a:rPr lang="en-US"/>
              <a:t>Bytes Corporate Presentation by: Darren Spence and Claire Spooner</a:t>
            </a:r>
            <a:endParaRPr lang="en-US" sz="1400"/>
          </a:p>
        </p:txBody>
      </p:sp>
      <p:sp>
        <p:nvSpPr>
          <p:cNvPr id="4" name="Rectangle 6"/>
          <p:cNvSpPr>
            <a:spLocks noGrp="1" noChangeArrowheads="1"/>
          </p:cNvSpPr>
          <p:nvPr>
            <p:ph type="sldNum" sz="quarter" idx="12"/>
          </p:nvPr>
        </p:nvSpPr>
        <p:spPr>
          <a:ln/>
        </p:spPr>
        <p:txBody>
          <a:bodyPr/>
          <a:lstStyle>
            <a:lvl1pPr>
              <a:defRPr/>
            </a:lvl1pPr>
          </a:lstStyle>
          <a:p>
            <a:pPr>
              <a:defRPr/>
            </a:pPr>
            <a:fld id="{75080CF1-2FEC-4FA1-8D7E-8E6CDD571C34}" type="slidenum">
              <a:rPr lang="en-US"/>
              <a:pPr>
                <a:defRPr/>
              </a:pPr>
              <a:t>‹#›</a:t>
            </a:fld>
            <a:endParaRPr lang="en-US"/>
          </a:p>
        </p:txBody>
      </p:sp>
    </p:spTree>
    <p:extLst>
      <p:ext uri="{BB962C8B-B14F-4D97-AF65-F5344CB8AC3E}">
        <p14:creationId xmlns:p14="http://schemas.microsoft.com/office/powerpoint/2010/main" val="41368842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98FDC8D6-8C57-41CD-A694-2977E6F8EB5B}" type="datetime4">
              <a:rPr lang="en-US"/>
              <a:pPr>
                <a:defRPr/>
              </a:pPr>
              <a:t>January 30, 2013</a:t>
            </a:fld>
            <a:endParaRPr lang="en-US" sz="1400"/>
          </a:p>
        </p:txBody>
      </p:sp>
      <p:sp>
        <p:nvSpPr>
          <p:cNvPr id="6" name="Rectangle 5"/>
          <p:cNvSpPr>
            <a:spLocks noGrp="1" noChangeArrowheads="1"/>
          </p:cNvSpPr>
          <p:nvPr>
            <p:ph type="ftr" sz="quarter" idx="11"/>
          </p:nvPr>
        </p:nvSpPr>
        <p:spPr>
          <a:ln/>
        </p:spPr>
        <p:txBody>
          <a:bodyPr/>
          <a:lstStyle>
            <a:lvl1pPr>
              <a:defRPr/>
            </a:lvl1pPr>
          </a:lstStyle>
          <a:p>
            <a:pPr>
              <a:defRPr/>
            </a:pPr>
            <a:r>
              <a:rPr lang="en-US"/>
              <a:t>Bytes Corporate Presentation by: Darren Spence and Claire Spooner</a:t>
            </a:r>
            <a:endParaRPr lang="en-US" sz="1400"/>
          </a:p>
        </p:txBody>
      </p:sp>
      <p:sp>
        <p:nvSpPr>
          <p:cNvPr id="7" name="Rectangle 6"/>
          <p:cNvSpPr>
            <a:spLocks noGrp="1" noChangeArrowheads="1"/>
          </p:cNvSpPr>
          <p:nvPr>
            <p:ph type="sldNum" sz="quarter" idx="12"/>
          </p:nvPr>
        </p:nvSpPr>
        <p:spPr>
          <a:ln/>
        </p:spPr>
        <p:txBody>
          <a:bodyPr/>
          <a:lstStyle>
            <a:lvl1pPr>
              <a:defRPr/>
            </a:lvl1pPr>
          </a:lstStyle>
          <a:p>
            <a:pPr>
              <a:defRPr/>
            </a:pPr>
            <a:fld id="{0344481D-C13B-4EE3-8453-A358D899CC95}" type="slidenum">
              <a:rPr lang="en-US"/>
              <a:pPr>
                <a:defRPr/>
              </a:pPr>
              <a:t>‹#›</a:t>
            </a:fld>
            <a:endParaRPr lang="en-US"/>
          </a:p>
        </p:txBody>
      </p:sp>
    </p:spTree>
    <p:extLst>
      <p:ext uri="{BB962C8B-B14F-4D97-AF65-F5344CB8AC3E}">
        <p14:creationId xmlns:p14="http://schemas.microsoft.com/office/powerpoint/2010/main" val="2098206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37986"/>
            <a:ext cx="8229600" cy="1143000"/>
          </a:xfrm>
        </p:spPr>
        <p:txBody>
          <a:bodyPr>
            <a:normAutofit/>
          </a:bodyPr>
          <a:lstStyle>
            <a:lvl1pPr>
              <a:defRPr sz="4400"/>
            </a:lvl1pPr>
          </a:lstStyle>
          <a:p>
            <a:r>
              <a:rPr kumimoji="0" lang="en-US" smtClean="0"/>
              <a:t>Click to edit Master title style</a:t>
            </a:r>
            <a:endParaRPr kumimoji="0" lang="en-US" dirty="0"/>
          </a:p>
        </p:txBody>
      </p:sp>
      <p:sp>
        <p:nvSpPr>
          <p:cNvPr id="3" name="Content Placeholder 2"/>
          <p:cNvSpPr>
            <a:spLocks noGrp="1"/>
          </p:cNvSpPr>
          <p:nvPr>
            <p:ph idx="1"/>
          </p:nvPr>
        </p:nvSpPr>
        <p:spPr/>
        <p:txBody>
          <a:bodyPr/>
          <a:lstStyle>
            <a:lvl1pPr>
              <a:buClr>
                <a:schemeClr val="tx1">
                  <a:lumMod val="75000"/>
                  <a:lumOff val="25000"/>
                </a:schemeClr>
              </a:buClr>
              <a:defRPr>
                <a:latin typeface="+mj-lt"/>
              </a:defRPr>
            </a:lvl1pPr>
            <a:lvl2pPr>
              <a:buClr>
                <a:schemeClr val="tx1">
                  <a:lumMod val="65000"/>
                  <a:lumOff val="35000"/>
                </a:schemeClr>
              </a:buClr>
              <a:defRPr>
                <a:latin typeface="+mj-lt"/>
              </a:defRPr>
            </a:lvl2pPr>
            <a:lvl3pPr>
              <a:buClr>
                <a:schemeClr val="tx1">
                  <a:lumMod val="50000"/>
                  <a:lumOff val="50000"/>
                </a:schemeClr>
              </a:buClr>
              <a:defRPr>
                <a:latin typeface="+mj-lt"/>
              </a:defRPr>
            </a:lvl3pPr>
            <a:lvl4pPr>
              <a:buClr>
                <a:srgbClr val="005A5C"/>
              </a:buClr>
              <a:defRPr>
                <a:latin typeface="+mj-lt"/>
              </a:defRPr>
            </a:lvl4pPr>
            <a:lvl5pPr>
              <a:defRPr>
                <a:latin typeface="+mj-lt"/>
              </a:defRPr>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4" name="Date Placeholder 3"/>
          <p:cNvSpPr>
            <a:spLocks noGrp="1"/>
          </p:cNvSpPr>
          <p:nvPr>
            <p:ph type="dt" sz="half" idx="10"/>
          </p:nvPr>
        </p:nvSpPr>
        <p:spPr/>
        <p:txBody>
          <a:bodyPr/>
          <a:lstStyle/>
          <a:p>
            <a:fld id="{8643018A-0839-4AF6-B87E-1B6685557E1A}" type="datetimeFigureOut">
              <a:rPr lang="en-GB" smtClean="0"/>
              <a:t>30/01/2013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FAA0695-B948-49C8-BE58-916B1D328802}" type="slidenum">
              <a:rPr lang="en-GB" smtClean="0"/>
              <a:t>‹#›</a:t>
            </a:fld>
            <a:endParaRPr lang="en-GB"/>
          </a:p>
        </p:txBody>
      </p:sp>
    </p:spTree>
  </p:cSld>
  <p:clrMapOvr>
    <a:masterClrMapping/>
  </p:clrMapOvr>
  <p:transition>
    <p:randomBar/>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F1E41224-64BB-45E1-8163-3FBA79070265}" type="datetime4">
              <a:rPr lang="en-US"/>
              <a:pPr>
                <a:defRPr/>
              </a:pPr>
              <a:t>January 30, 2013</a:t>
            </a:fld>
            <a:endParaRPr lang="en-US" sz="1400"/>
          </a:p>
        </p:txBody>
      </p:sp>
      <p:sp>
        <p:nvSpPr>
          <p:cNvPr id="6" name="Rectangle 5"/>
          <p:cNvSpPr>
            <a:spLocks noGrp="1" noChangeArrowheads="1"/>
          </p:cNvSpPr>
          <p:nvPr>
            <p:ph type="ftr" sz="quarter" idx="11"/>
          </p:nvPr>
        </p:nvSpPr>
        <p:spPr>
          <a:ln/>
        </p:spPr>
        <p:txBody>
          <a:bodyPr/>
          <a:lstStyle>
            <a:lvl1pPr>
              <a:defRPr/>
            </a:lvl1pPr>
          </a:lstStyle>
          <a:p>
            <a:pPr>
              <a:defRPr/>
            </a:pPr>
            <a:r>
              <a:rPr lang="en-US"/>
              <a:t>Bytes Corporate Presentation by: Darren Spence and Claire Spooner</a:t>
            </a:r>
            <a:endParaRPr lang="en-US" sz="1400"/>
          </a:p>
        </p:txBody>
      </p:sp>
      <p:sp>
        <p:nvSpPr>
          <p:cNvPr id="7" name="Rectangle 6"/>
          <p:cNvSpPr>
            <a:spLocks noGrp="1" noChangeArrowheads="1"/>
          </p:cNvSpPr>
          <p:nvPr>
            <p:ph type="sldNum" sz="quarter" idx="12"/>
          </p:nvPr>
        </p:nvSpPr>
        <p:spPr>
          <a:ln/>
        </p:spPr>
        <p:txBody>
          <a:bodyPr/>
          <a:lstStyle>
            <a:lvl1pPr>
              <a:defRPr/>
            </a:lvl1pPr>
          </a:lstStyle>
          <a:p>
            <a:pPr>
              <a:defRPr/>
            </a:pPr>
            <a:fld id="{FB0CFCC4-1F31-4950-B9DF-86DE7378FEB6}" type="slidenum">
              <a:rPr lang="en-US"/>
              <a:pPr>
                <a:defRPr/>
              </a:pPr>
              <a:t>‹#›</a:t>
            </a:fld>
            <a:endParaRPr lang="en-US"/>
          </a:p>
        </p:txBody>
      </p:sp>
    </p:spTree>
    <p:extLst>
      <p:ext uri="{BB962C8B-B14F-4D97-AF65-F5344CB8AC3E}">
        <p14:creationId xmlns:p14="http://schemas.microsoft.com/office/powerpoint/2010/main" val="28586544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DAB9CF3D-6D64-4391-AC05-B738F5E1AF39}" type="datetime4">
              <a:rPr lang="en-US"/>
              <a:pPr>
                <a:defRPr/>
              </a:pPr>
              <a:t>January 30, 2013</a:t>
            </a:fld>
            <a:endParaRPr lang="en-US" sz="1400"/>
          </a:p>
        </p:txBody>
      </p:sp>
      <p:sp>
        <p:nvSpPr>
          <p:cNvPr id="5" name="Rectangle 5"/>
          <p:cNvSpPr>
            <a:spLocks noGrp="1" noChangeArrowheads="1"/>
          </p:cNvSpPr>
          <p:nvPr>
            <p:ph type="ftr" sz="quarter" idx="11"/>
          </p:nvPr>
        </p:nvSpPr>
        <p:spPr>
          <a:ln/>
        </p:spPr>
        <p:txBody>
          <a:bodyPr/>
          <a:lstStyle>
            <a:lvl1pPr>
              <a:defRPr/>
            </a:lvl1pPr>
          </a:lstStyle>
          <a:p>
            <a:pPr>
              <a:defRPr/>
            </a:pPr>
            <a:r>
              <a:rPr lang="en-US"/>
              <a:t>Bytes Corporate Presentation by: Darren Spence and Claire Spooner</a:t>
            </a:r>
            <a:endParaRPr lang="en-US" sz="1400"/>
          </a:p>
        </p:txBody>
      </p:sp>
      <p:sp>
        <p:nvSpPr>
          <p:cNvPr id="6" name="Rectangle 6"/>
          <p:cNvSpPr>
            <a:spLocks noGrp="1" noChangeArrowheads="1"/>
          </p:cNvSpPr>
          <p:nvPr>
            <p:ph type="sldNum" sz="quarter" idx="12"/>
          </p:nvPr>
        </p:nvSpPr>
        <p:spPr>
          <a:ln/>
        </p:spPr>
        <p:txBody>
          <a:bodyPr/>
          <a:lstStyle>
            <a:lvl1pPr>
              <a:defRPr/>
            </a:lvl1pPr>
          </a:lstStyle>
          <a:p>
            <a:pPr>
              <a:defRPr/>
            </a:pPr>
            <a:fld id="{7400D336-196E-4ACE-9173-F9E02386B280}" type="slidenum">
              <a:rPr lang="en-US"/>
              <a:pPr>
                <a:defRPr/>
              </a:pPr>
              <a:t>‹#›</a:t>
            </a:fld>
            <a:endParaRPr lang="en-US"/>
          </a:p>
        </p:txBody>
      </p:sp>
    </p:spTree>
    <p:extLst>
      <p:ext uri="{BB962C8B-B14F-4D97-AF65-F5344CB8AC3E}">
        <p14:creationId xmlns:p14="http://schemas.microsoft.com/office/powerpoint/2010/main" val="18810756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8438" y="228600"/>
            <a:ext cx="1943100" cy="56292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719138" y="228600"/>
            <a:ext cx="5676900" cy="5629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6C6AEAEE-ED90-4E16-A697-245385B37E33}" type="datetime4">
              <a:rPr lang="en-US"/>
              <a:pPr>
                <a:defRPr/>
              </a:pPr>
              <a:t>January 30, 2013</a:t>
            </a:fld>
            <a:endParaRPr lang="en-US" sz="1400"/>
          </a:p>
        </p:txBody>
      </p:sp>
      <p:sp>
        <p:nvSpPr>
          <p:cNvPr id="5" name="Rectangle 5"/>
          <p:cNvSpPr>
            <a:spLocks noGrp="1" noChangeArrowheads="1"/>
          </p:cNvSpPr>
          <p:nvPr>
            <p:ph type="ftr" sz="quarter" idx="11"/>
          </p:nvPr>
        </p:nvSpPr>
        <p:spPr>
          <a:ln/>
        </p:spPr>
        <p:txBody>
          <a:bodyPr/>
          <a:lstStyle>
            <a:lvl1pPr>
              <a:defRPr/>
            </a:lvl1pPr>
          </a:lstStyle>
          <a:p>
            <a:pPr>
              <a:defRPr/>
            </a:pPr>
            <a:r>
              <a:rPr lang="en-US"/>
              <a:t>Bytes Corporate Presentation by: Darren Spence and Claire Spooner</a:t>
            </a:r>
            <a:endParaRPr lang="en-US" sz="1400"/>
          </a:p>
        </p:txBody>
      </p:sp>
      <p:sp>
        <p:nvSpPr>
          <p:cNvPr id="6" name="Rectangle 6"/>
          <p:cNvSpPr>
            <a:spLocks noGrp="1" noChangeArrowheads="1"/>
          </p:cNvSpPr>
          <p:nvPr>
            <p:ph type="sldNum" sz="quarter" idx="12"/>
          </p:nvPr>
        </p:nvSpPr>
        <p:spPr>
          <a:ln/>
        </p:spPr>
        <p:txBody>
          <a:bodyPr/>
          <a:lstStyle>
            <a:lvl1pPr>
              <a:defRPr/>
            </a:lvl1pPr>
          </a:lstStyle>
          <a:p>
            <a:pPr>
              <a:defRPr/>
            </a:pPr>
            <a:fld id="{BF6852BE-3E0E-487E-B899-DDCE30D9143C}" type="slidenum">
              <a:rPr lang="en-US"/>
              <a:pPr>
                <a:defRPr/>
              </a:pPr>
              <a:t>‹#›</a:t>
            </a:fld>
            <a:endParaRPr lang="en-US"/>
          </a:p>
        </p:txBody>
      </p:sp>
    </p:spTree>
    <p:extLst>
      <p:ext uri="{BB962C8B-B14F-4D97-AF65-F5344CB8AC3E}">
        <p14:creationId xmlns:p14="http://schemas.microsoft.com/office/powerpoint/2010/main" val="27049641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719138" y="228600"/>
            <a:ext cx="6900862" cy="739775"/>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719138" y="1438275"/>
            <a:ext cx="38100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hart Placeholder 3"/>
          <p:cNvSpPr>
            <a:spLocks noGrp="1"/>
          </p:cNvSpPr>
          <p:nvPr>
            <p:ph type="chart" sz="half" idx="2"/>
          </p:nvPr>
        </p:nvSpPr>
        <p:spPr>
          <a:xfrm>
            <a:off x="4681538" y="1438275"/>
            <a:ext cx="3810000" cy="4419600"/>
          </a:xfrm>
        </p:spPr>
        <p:txBody>
          <a:bodyPr/>
          <a:lstStyle/>
          <a:p>
            <a:pPr lvl="0"/>
            <a:r>
              <a:rPr lang="en-US" noProof="0" smtClean="0"/>
              <a:t>Click icon to add chart</a:t>
            </a:r>
            <a:endParaRPr lang="en-GB" noProof="0" smtClean="0"/>
          </a:p>
        </p:txBody>
      </p:sp>
      <p:sp>
        <p:nvSpPr>
          <p:cNvPr id="5" name="Rectangle 4"/>
          <p:cNvSpPr>
            <a:spLocks noGrp="1" noChangeArrowheads="1"/>
          </p:cNvSpPr>
          <p:nvPr>
            <p:ph type="dt" sz="half" idx="10"/>
          </p:nvPr>
        </p:nvSpPr>
        <p:spPr>
          <a:ln/>
        </p:spPr>
        <p:txBody>
          <a:bodyPr/>
          <a:lstStyle>
            <a:lvl1pPr>
              <a:defRPr/>
            </a:lvl1pPr>
          </a:lstStyle>
          <a:p>
            <a:pPr>
              <a:defRPr/>
            </a:pPr>
            <a:fld id="{AB01FE4F-C4FC-411A-8AE7-252D63115B61}" type="datetime4">
              <a:rPr lang="en-US"/>
              <a:pPr>
                <a:defRPr/>
              </a:pPr>
              <a:t>January 30, 2013</a:t>
            </a:fld>
            <a:endParaRPr lang="en-US" sz="1400"/>
          </a:p>
        </p:txBody>
      </p:sp>
      <p:sp>
        <p:nvSpPr>
          <p:cNvPr id="6" name="Rectangle 5"/>
          <p:cNvSpPr>
            <a:spLocks noGrp="1" noChangeArrowheads="1"/>
          </p:cNvSpPr>
          <p:nvPr>
            <p:ph type="ftr" sz="quarter" idx="11"/>
          </p:nvPr>
        </p:nvSpPr>
        <p:spPr>
          <a:ln/>
        </p:spPr>
        <p:txBody>
          <a:bodyPr/>
          <a:lstStyle>
            <a:lvl1pPr>
              <a:defRPr/>
            </a:lvl1pPr>
          </a:lstStyle>
          <a:p>
            <a:pPr>
              <a:defRPr/>
            </a:pPr>
            <a:r>
              <a:rPr lang="en-US"/>
              <a:t>Bytes Corporate Presentation by: Darren Spence and Claire Spooner</a:t>
            </a:r>
            <a:endParaRPr lang="en-US" sz="1400"/>
          </a:p>
        </p:txBody>
      </p:sp>
      <p:sp>
        <p:nvSpPr>
          <p:cNvPr id="7" name="Rectangle 6"/>
          <p:cNvSpPr>
            <a:spLocks noGrp="1" noChangeArrowheads="1"/>
          </p:cNvSpPr>
          <p:nvPr>
            <p:ph type="sldNum" sz="quarter" idx="12"/>
          </p:nvPr>
        </p:nvSpPr>
        <p:spPr>
          <a:ln/>
        </p:spPr>
        <p:txBody>
          <a:bodyPr/>
          <a:lstStyle>
            <a:lvl1pPr>
              <a:defRPr/>
            </a:lvl1pPr>
          </a:lstStyle>
          <a:p>
            <a:pPr>
              <a:defRPr/>
            </a:pPr>
            <a:fld id="{C7C6B12B-E51A-4455-9E55-543DE026B8A8}" type="slidenum">
              <a:rPr lang="en-US"/>
              <a:pPr>
                <a:defRPr/>
              </a:pPr>
              <a:t>‹#›</a:t>
            </a:fld>
            <a:endParaRPr lang="en-US"/>
          </a:p>
        </p:txBody>
      </p:sp>
    </p:spTree>
    <p:extLst>
      <p:ext uri="{BB962C8B-B14F-4D97-AF65-F5344CB8AC3E}">
        <p14:creationId xmlns:p14="http://schemas.microsoft.com/office/powerpoint/2010/main" val="31706998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719138" y="228600"/>
            <a:ext cx="6900862" cy="739775"/>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719138" y="1438275"/>
            <a:ext cx="38100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lipArt Placeholder 3"/>
          <p:cNvSpPr>
            <a:spLocks noGrp="1"/>
          </p:cNvSpPr>
          <p:nvPr>
            <p:ph type="clipArt" sz="half" idx="2"/>
          </p:nvPr>
        </p:nvSpPr>
        <p:spPr>
          <a:xfrm>
            <a:off x="4681538" y="1438275"/>
            <a:ext cx="3810000" cy="4419600"/>
          </a:xfrm>
        </p:spPr>
        <p:txBody>
          <a:bodyPr/>
          <a:lstStyle/>
          <a:p>
            <a:pPr lvl="0"/>
            <a:r>
              <a:rPr lang="en-US" noProof="0" smtClean="0"/>
              <a:t>Click icon to add clip art</a:t>
            </a:r>
            <a:endParaRPr lang="en-GB" noProof="0" smtClean="0"/>
          </a:p>
        </p:txBody>
      </p:sp>
      <p:sp>
        <p:nvSpPr>
          <p:cNvPr id="5" name="Rectangle 4"/>
          <p:cNvSpPr>
            <a:spLocks noGrp="1" noChangeArrowheads="1"/>
          </p:cNvSpPr>
          <p:nvPr>
            <p:ph type="dt" sz="half" idx="10"/>
          </p:nvPr>
        </p:nvSpPr>
        <p:spPr>
          <a:ln/>
        </p:spPr>
        <p:txBody>
          <a:bodyPr/>
          <a:lstStyle>
            <a:lvl1pPr>
              <a:defRPr/>
            </a:lvl1pPr>
          </a:lstStyle>
          <a:p>
            <a:pPr>
              <a:defRPr/>
            </a:pPr>
            <a:fld id="{0EFF6E4F-8EE8-4BB6-9017-0DFA9C74B543}" type="datetime4">
              <a:rPr lang="en-US"/>
              <a:pPr>
                <a:defRPr/>
              </a:pPr>
              <a:t>January 30, 2013</a:t>
            </a:fld>
            <a:endParaRPr lang="en-US" sz="1400"/>
          </a:p>
        </p:txBody>
      </p:sp>
      <p:sp>
        <p:nvSpPr>
          <p:cNvPr id="6" name="Rectangle 5"/>
          <p:cNvSpPr>
            <a:spLocks noGrp="1" noChangeArrowheads="1"/>
          </p:cNvSpPr>
          <p:nvPr>
            <p:ph type="ftr" sz="quarter" idx="11"/>
          </p:nvPr>
        </p:nvSpPr>
        <p:spPr>
          <a:ln/>
        </p:spPr>
        <p:txBody>
          <a:bodyPr/>
          <a:lstStyle>
            <a:lvl1pPr>
              <a:defRPr/>
            </a:lvl1pPr>
          </a:lstStyle>
          <a:p>
            <a:pPr>
              <a:defRPr/>
            </a:pPr>
            <a:r>
              <a:rPr lang="en-US"/>
              <a:t>Bytes Corporate Presentation by: Darren Spence and Claire Spooner</a:t>
            </a:r>
            <a:endParaRPr lang="en-US" sz="1400"/>
          </a:p>
        </p:txBody>
      </p:sp>
      <p:sp>
        <p:nvSpPr>
          <p:cNvPr id="7" name="Rectangle 6"/>
          <p:cNvSpPr>
            <a:spLocks noGrp="1" noChangeArrowheads="1"/>
          </p:cNvSpPr>
          <p:nvPr>
            <p:ph type="sldNum" sz="quarter" idx="12"/>
          </p:nvPr>
        </p:nvSpPr>
        <p:spPr>
          <a:ln/>
        </p:spPr>
        <p:txBody>
          <a:bodyPr/>
          <a:lstStyle>
            <a:lvl1pPr>
              <a:defRPr/>
            </a:lvl1pPr>
          </a:lstStyle>
          <a:p>
            <a:pPr>
              <a:defRPr/>
            </a:pPr>
            <a:fld id="{1C5C708D-2B43-4928-B81E-8B29559E6B26}" type="slidenum">
              <a:rPr lang="en-US"/>
              <a:pPr>
                <a:defRPr/>
              </a:pPr>
              <a:t>‹#›</a:t>
            </a:fld>
            <a:endParaRPr lang="en-US"/>
          </a:p>
        </p:txBody>
      </p:sp>
    </p:spTree>
    <p:extLst>
      <p:ext uri="{BB962C8B-B14F-4D97-AF65-F5344CB8AC3E}">
        <p14:creationId xmlns:p14="http://schemas.microsoft.com/office/powerpoint/2010/main" val="1714414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gradFill rotWithShape="1">
          <a:gsLst>
            <a:gs pos="0">
              <a:srgbClr val="D2F5FE"/>
            </a:gs>
            <a:gs pos="25000">
              <a:schemeClr val="bg2">
                <a:tint val="83000"/>
                <a:satMod val="320000"/>
              </a:schemeClr>
            </a:gs>
            <a:gs pos="100000">
              <a:schemeClr val="bg2">
                <a:shade val="15000"/>
                <a:satMod val="320000"/>
              </a:schemeClr>
            </a:gs>
          </a:gsLst>
          <a:path path="circle">
            <a:fillToRect l="10000" t="110000" r="10000" b="10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0" cap="none" baseline="0" dirty="0">
                <a:ln w="635">
                  <a:noFill/>
                </a:ln>
                <a:solidFill>
                  <a:schemeClr val="tx1"/>
                </a:solidFill>
                <a:effectLst/>
                <a:latin typeface="+mj-lt"/>
                <a:ea typeface="+mj-ea"/>
                <a:cs typeface="+mj-cs"/>
              </a:defRPr>
            </a:lvl1pPr>
          </a:lstStyle>
          <a:p>
            <a:r>
              <a:rPr kumimoji="0" lang="en-US" smtClean="0"/>
              <a:t>Click to edit Master title style</a:t>
            </a:r>
            <a:endParaRPr kumimoji="0" lang="en-US" dirty="0"/>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8643018A-0839-4AF6-B87E-1B6685557E1A}" type="datetimeFigureOut">
              <a:rPr lang="en-GB" smtClean="0"/>
              <a:t>30/01/2013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FAA0695-B948-49C8-BE58-916B1D328802}" type="slidenum">
              <a:rPr lang="en-GB" smtClean="0"/>
              <a:t>‹#›</a:t>
            </a:fld>
            <a:endParaRPr lang="en-GB"/>
          </a:p>
        </p:txBody>
      </p:sp>
    </p:spTree>
  </p:cSld>
  <p:clrMapOvr>
    <a:overrideClrMapping bg1="dk1" tx1="lt1" bg2="dk2" tx2="lt2" accent1="accent1" accent2="accent2" accent3="accent3" accent4="accent4" accent5="accent5" accent6="accent6" hlink="hlink" folHlink="folHlink"/>
  </p:clrMapOvr>
  <p:transition>
    <p:randomBa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3816000" cy="410400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643018A-0839-4AF6-B87E-1B6685557E1A}" type="datetimeFigureOut">
              <a:rPr lang="en-GB" smtClean="0"/>
              <a:t>30/01/2013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FAA0695-B948-49C8-BE58-916B1D328802}" type="slidenum">
              <a:rPr lang="en-GB" smtClean="0"/>
              <a:t>‹#›</a:t>
            </a:fld>
            <a:endParaRPr lang="en-GB"/>
          </a:p>
        </p:txBody>
      </p:sp>
      <p:grpSp>
        <p:nvGrpSpPr>
          <p:cNvPr id="8" name="Group 7"/>
          <p:cNvGrpSpPr/>
          <p:nvPr/>
        </p:nvGrpSpPr>
        <p:grpSpPr>
          <a:xfrm>
            <a:off x="6998829" y="5390114"/>
            <a:ext cx="1653259" cy="1112873"/>
            <a:chOff x="5943591" y="1828802"/>
            <a:chExt cx="2590799" cy="1828805"/>
          </a:xfrm>
        </p:grpSpPr>
        <p:pic>
          <p:nvPicPr>
            <p:cNvPr id="9" name="Picture 5" descr="logo.gif"/>
            <p:cNvPicPr>
              <a:picLocks noChangeAspect="1"/>
            </p:cNvPicPr>
            <p:nvPr/>
          </p:nvPicPr>
          <p:blipFill>
            <a:blip r:embed="rId2" cstate="print"/>
            <a:srcRect/>
            <a:stretch>
              <a:fillRect/>
            </a:stretch>
          </p:blipFill>
          <p:spPr bwMode="auto">
            <a:xfrm>
              <a:off x="5943591" y="2438403"/>
              <a:ext cx="2108196" cy="566740"/>
            </a:xfrm>
            <a:prstGeom prst="rect">
              <a:avLst/>
            </a:prstGeom>
            <a:noFill/>
            <a:ln w="9525">
              <a:noFill/>
              <a:miter lim="800000"/>
              <a:headEnd/>
              <a:tailEnd/>
            </a:ln>
          </p:spPr>
        </p:pic>
        <p:pic>
          <p:nvPicPr>
            <p:cNvPr id="10" name="Picture 9" descr="ball1.gif"/>
            <p:cNvPicPr>
              <a:picLocks noChangeAspect="1"/>
            </p:cNvPicPr>
            <p:nvPr/>
          </p:nvPicPr>
          <p:blipFill>
            <a:blip r:embed="rId3" cstate="print"/>
            <a:srcRect/>
            <a:stretch>
              <a:fillRect/>
            </a:stretch>
          </p:blipFill>
          <p:spPr bwMode="auto">
            <a:xfrm>
              <a:off x="7467588" y="1828802"/>
              <a:ext cx="304800" cy="304801"/>
            </a:xfrm>
            <a:prstGeom prst="rect">
              <a:avLst/>
            </a:prstGeom>
            <a:noFill/>
            <a:ln w="9525">
              <a:noFill/>
              <a:miter lim="800000"/>
              <a:headEnd/>
              <a:tailEnd/>
            </a:ln>
          </p:spPr>
        </p:pic>
        <p:pic>
          <p:nvPicPr>
            <p:cNvPr id="11" name="Picture 10" descr="ball2.gif"/>
            <p:cNvPicPr>
              <a:picLocks noChangeAspect="1"/>
            </p:cNvPicPr>
            <p:nvPr/>
          </p:nvPicPr>
          <p:blipFill>
            <a:blip r:embed="rId4" cstate="print"/>
            <a:srcRect/>
            <a:stretch>
              <a:fillRect/>
            </a:stretch>
          </p:blipFill>
          <p:spPr bwMode="auto">
            <a:xfrm>
              <a:off x="7010391" y="1981202"/>
              <a:ext cx="304800" cy="304801"/>
            </a:xfrm>
            <a:prstGeom prst="rect">
              <a:avLst/>
            </a:prstGeom>
            <a:noFill/>
            <a:ln w="9525">
              <a:noFill/>
              <a:miter lim="800000"/>
              <a:headEnd/>
              <a:tailEnd/>
            </a:ln>
          </p:spPr>
        </p:pic>
        <p:pic>
          <p:nvPicPr>
            <p:cNvPr id="12" name="Picture 11" descr="ball2.gif"/>
            <p:cNvPicPr>
              <a:picLocks noChangeAspect="1"/>
            </p:cNvPicPr>
            <p:nvPr/>
          </p:nvPicPr>
          <p:blipFill>
            <a:blip r:embed="rId4" cstate="print"/>
            <a:srcRect/>
            <a:stretch>
              <a:fillRect/>
            </a:stretch>
          </p:blipFill>
          <p:spPr bwMode="auto">
            <a:xfrm>
              <a:off x="7924789" y="1981202"/>
              <a:ext cx="304800" cy="304801"/>
            </a:xfrm>
            <a:prstGeom prst="rect">
              <a:avLst/>
            </a:prstGeom>
            <a:noFill/>
            <a:ln w="9525">
              <a:noFill/>
              <a:miter lim="800000"/>
              <a:headEnd/>
              <a:tailEnd/>
            </a:ln>
          </p:spPr>
        </p:pic>
        <p:pic>
          <p:nvPicPr>
            <p:cNvPr id="13" name="Picture 12" descr="ball2.gif"/>
            <p:cNvPicPr>
              <a:picLocks noChangeAspect="1"/>
            </p:cNvPicPr>
            <p:nvPr/>
          </p:nvPicPr>
          <p:blipFill>
            <a:blip r:embed="rId4" cstate="print"/>
            <a:srcRect/>
            <a:stretch>
              <a:fillRect/>
            </a:stretch>
          </p:blipFill>
          <p:spPr bwMode="auto">
            <a:xfrm>
              <a:off x="8153389" y="2895603"/>
              <a:ext cx="304800" cy="304801"/>
            </a:xfrm>
            <a:prstGeom prst="rect">
              <a:avLst/>
            </a:prstGeom>
            <a:noFill/>
            <a:ln w="9525">
              <a:noFill/>
              <a:miter lim="800000"/>
              <a:headEnd/>
              <a:tailEnd/>
            </a:ln>
          </p:spPr>
        </p:pic>
        <p:pic>
          <p:nvPicPr>
            <p:cNvPr id="14" name="Picture 13" descr="ball2.gif"/>
            <p:cNvPicPr>
              <a:picLocks noChangeAspect="1"/>
            </p:cNvPicPr>
            <p:nvPr/>
          </p:nvPicPr>
          <p:blipFill>
            <a:blip r:embed="rId4" cstate="print"/>
            <a:srcRect/>
            <a:stretch>
              <a:fillRect/>
            </a:stretch>
          </p:blipFill>
          <p:spPr bwMode="auto">
            <a:xfrm>
              <a:off x="7467590" y="3352806"/>
              <a:ext cx="304800" cy="304801"/>
            </a:xfrm>
            <a:prstGeom prst="rect">
              <a:avLst/>
            </a:prstGeom>
            <a:noFill/>
            <a:ln w="9525">
              <a:noFill/>
              <a:miter lim="800000"/>
              <a:headEnd/>
              <a:tailEnd/>
            </a:ln>
          </p:spPr>
        </p:pic>
        <p:pic>
          <p:nvPicPr>
            <p:cNvPr id="15" name="Picture 14" descr="ball1.gif"/>
            <p:cNvPicPr>
              <a:picLocks noChangeAspect="1"/>
            </p:cNvPicPr>
            <p:nvPr/>
          </p:nvPicPr>
          <p:blipFill>
            <a:blip r:embed="rId3" cstate="print"/>
            <a:srcRect/>
            <a:stretch>
              <a:fillRect/>
            </a:stretch>
          </p:blipFill>
          <p:spPr bwMode="auto">
            <a:xfrm>
              <a:off x="8229590" y="2438406"/>
              <a:ext cx="304800" cy="304801"/>
            </a:xfrm>
            <a:prstGeom prst="rect">
              <a:avLst/>
            </a:prstGeom>
            <a:noFill/>
            <a:ln w="9525">
              <a:noFill/>
              <a:miter lim="800000"/>
              <a:headEnd/>
              <a:tailEnd/>
            </a:ln>
          </p:spPr>
        </p:pic>
        <p:pic>
          <p:nvPicPr>
            <p:cNvPr id="16" name="Picture 15" descr="ball1.gif"/>
            <p:cNvPicPr>
              <a:picLocks noChangeAspect="1"/>
            </p:cNvPicPr>
            <p:nvPr/>
          </p:nvPicPr>
          <p:blipFill>
            <a:blip r:embed="rId3" cstate="print"/>
            <a:srcRect/>
            <a:stretch>
              <a:fillRect/>
            </a:stretch>
          </p:blipFill>
          <p:spPr bwMode="auto">
            <a:xfrm>
              <a:off x="7924792" y="3276606"/>
              <a:ext cx="304800" cy="304801"/>
            </a:xfrm>
            <a:prstGeom prst="rect">
              <a:avLst/>
            </a:prstGeom>
            <a:noFill/>
            <a:ln w="9525">
              <a:noFill/>
              <a:miter lim="800000"/>
              <a:headEnd/>
              <a:tailEnd/>
            </a:ln>
          </p:spPr>
        </p:pic>
        <p:pic>
          <p:nvPicPr>
            <p:cNvPr id="17" name="Picture 16" descr="ball1.gif"/>
            <p:cNvPicPr>
              <a:picLocks noChangeAspect="1"/>
            </p:cNvPicPr>
            <p:nvPr/>
          </p:nvPicPr>
          <p:blipFill>
            <a:blip r:embed="rId3" cstate="print"/>
            <a:srcRect/>
            <a:stretch>
              <a:fillRect/>
            </a:stretch>
          </p:blipFill>
          <p:spPr bwMode="auto">
            <a:xfrm>
              <a:off x="7010400" y="3200400"/>
              <a:ext cx="304800" cy="304801"/>
            </a:xfrm>
            <a:prstGeom prst="rect">
              <a:avLst/>
            </a:prstGeom>
            <a:noFill/>
            <a:ln w="9525">
              <a:noFill/>
              <a:miter lim="800000"/>
              <a:headEnd/>
              <a:tailEnd/>
            </a:ln>
          </p:spPr>
        </p:pic>
      </p:grpSp>
    </p:spTree>
  </p:cSld>
  <p:clrMapOvr>
    <a:masterClrMapping/>
  </p:clrMapOvr>
  <p:transition>
    <p:randomBa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8643018A-0839-4AF6-B87E-1B6685557E1A}" type="datetimeFigureOut">
              <a:rPr lang="en-GB" smtClean="0"/>
              <a:t>30/01/2013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FAA0695-B948-49C8-BE58-916B1D328802}" type="slidenum">
              <a:rPr lang="en-GB" smtClean="0"/>
              <a:t>‹#›</a:t>
            </a:fld>
            <a:endParaRPr lang="en-GB"/>
          </a:p>
        </p:txBody>
      </p:sp>
      <p:grpSp>
        <p:nvGrpSpPr>
          <p:cNvPr id="10" name="Group 9"/>
          <p:cNvGrpSpPr/>
          <p:nvPr/>
        </p:nvGrpSpPr>
        <p:grpSpPr>
          <a:xfrm>
            <a:off x="6998829" y="5390114"/>
            <a:ext cx="1653259" cy="1112873"/>
            <a:chOff x="5943591" y="1828802"/>
            <a:chExt cx="2590799" cy="1828805"/>
          </a:xfrm>
        </p:grpSpPr>
        <p:pic>
          <p:nvPicPr>
            <p:cNvPr id="11" name="Picture 5" descr="logo.gif"/>
            <p:cNvPicPr>
              <a:picLocks noChangeAspect="1"/>
            </p:cNvPicPr>
            <p:nvPr/>
          </p:nvPicPr>
          <p:blipFill>
            <a:blip r:embed="rId2" cstate="print"/>
            <a:srcRect/>
            <a:stretch>
              <a:fillRect/>
            </a:stretch>
          </p:blipFill>
          <p:spPr bwMode="auto">
            <a:xfrm>
              <a:off x="5943591" y="2438403"/>
              <a:ext cx="2108196" cy="566740"/>
            </a:xfrm>
            <a:prstGeom prst="rect">
              <a:avLst/>
            </a:prstGeom>
            <a:noFill/>
            <a:ln w="9525">
              <a:noFill/>
              <a:miter lim="800000"/>
              <a:headEnd/>
              <a:tailEnd/>
            </a:ln>
          </p:spPr>
        </p:pic>
        <p:pic>
          <p:nvPicPr>
            <p:cNvPr id="12" name="Picture 11" descr="ball1.gif"/>
            <p:cNvPicPr>
              <a:picLocks noChangeAspect="1"/>
            </p:cNvPicPr>
            <p:nvPr/>
          </p:nvPicPr>
          <p:blipFill>
            <a:blip r:embed="rId3" cstate="print"/>
            <a:srcRect/>
            <a:stretch>
              <a:fillRect/>
            </a:stretch>
          </p:blipFill>
          <p:spPr bwMode="auto">
            <a:xfrm>
              <a:off x="7467588" y="1828802"/>
              <a:ext cx="304800" cy="304801"/>
            </a:xfrm>
            <a:prstGeom prst="rect">
              <a:avLst/>
            </a:prstGeom>
            <a:noFill/>
            <a:ln w="9525">
              <a:noFill/>
              <a:miter lim="800000"/>
              <a:headEnd/>
              <a:tailEnd/>
            </a:ln>
          </p:spPr>
        </p:pic>
        <p:pic>
          <p:nvPicPr>
            <p:cNvPr id="13" name="Picture 12" descr="ball2.gif"/>
            <p:cNvPicPr>
              <a:picLocks noChangeAspect="1"/>
            </p:cNvPicPr>
            <p:nvPr/>
          </p:nvPicPr>
          <p:blipFill>
            <a:blip r:embed="rId4" cstate="print"/>
            <a:srcRect/>
            <a:stretch>
              <a:fillRect/>
            </a:stretch>
          </p:blipFill>
          <p:spPr bwMode="auto">
            <a:xfrm>
              <a:off x="7010391" y="1981202"/>
              <a:ext cx="304800" cy="304801"/>
            </a:xfrm>
            <a:prstGeom prst="rect">
              <a:avLst/>
            </a:prstGeom>
            <a:noFill/>
            <a:ln w="9525">
              <a:noFill/>
              <a:miter lim="800000"/>
              <a:headEnd/>
              <a:tailEnd/>
            </a:ln>
          </p:spPr>
        </p:pic>
        <p:pic>
          <p:nvPicPr>
            <p:cNvPr id="14" name="Picture 13" descr="ball2.gif"/>
            <p:cNvPicPr>
              <a:picLocks noChangeAspect="1"/>
            </p:cNvPicPr>
            <p:nvPr/>
          </p:nvPicPr>
          <p:blipFill>
            <a:blip r:embed="rId4" cstate="print"/>
            <a:srcRect/>
            <a:stretch>
              <a:fillRect/>
            </a:stretch>
          </p:blipFill>
          <p:spPr bwMode="auto">
            <a:xfrm>
              <a:off x="7924789" y="1981202"/>
              <a:ext cx="304800" cy="304801"/>
            </a:xfrm>
            <a:prstGeom prst="rect">
              <a:avLst/>
            </a:prstGeom>
            <a:noFill/>
            <a:ln w="9525">
              <a:noFill/>
              <a:miter lim="800000"/>
              <a:headEnd/>
              <a:tailEnd/>
            </a:ln>
          </p:spPr>
        </p:pic>
        <p:pic>
          <p:nvPicPr>
            <p:cNvPr id="15" name="Picture 14" descr="ball2.gif"/>
            <p:cNvPicPr>
              <a:picLocks noChangeAspect="1"/>
            </p:cNvPicPr>
            <p:nvPr/>
          </p:nvPicPr>
          <p:blipFill>
            <a:blip r:embed="rId4" cstate="print"/>
            <a:srcRect/>
            <a:stretch>
              <a:fillRect/>
            </a:stretch>
          </p:blipFill>
          <p:spPr bwMode="auto">
            <a:xfrm>
              <a:off x="8153389" y="2895603"/>
              <a:ext cx="304800" cy="304801"/>
            </a:xfrm>
            <a:prstGeom prst="rect">
              <a:avLst/>
            </a:prstGeom>
            <a:noFill/>
            <a:ln w="9525">
              <a:noFill/>
              <a:miter lim="800000"/>
              <a:headEnd/>
              <a:tailEnd/>
            </a:ln>
          </p:spPr>
        </p:pic>
        <p:pic>
          <p:nvPicPr>
            <p:cNvPr id="16" name="Picture 15" descr="ball2.gif"/>
            <p:cNvPicPr>
              <a:picLocks noChangeAspect="1"/>
            </p:cNvPicPr>
            <p:nvPr/>
          </p:nvPicPr>
          <p:blipFill>
            <a:blip r:embed="rId4" cstate="print"/>
            <a:srcRect/>
            <a:stretch>
              <a:fillRect/>
            </a:stretch>
          </p:blipFill>
          <p:spPr bwMode="auto">
            <a:xfrm>
              <a:off x="7467590" y="3352806"/>
              <a:ext cx="304800" cy="304801"/>
            </a:xfrm>
            <a:prstGeom prst="rect">
              <a:avLst/>
            </a:prstGeom>
            <a:noFill/>
            <a:ln w="9525">
              <a:noFill/>
              <a:miter lim="800000"/>
              <a:headEnd/>
              <a:tailEnd/>
            </a:ln>
          </p:spPr>
        </p:pic>
        <p:pic>
          <p:nvPicPr>
            <p:cNvPr id="17" name="Picture 16" descr="ball1.gif"/>
            <p:cNvPicPr>
              <a:picLocks noChangeAspect="1"/>
            </p:cNvPicPr>
            <p:nvPr/>
          </p:nvPicPr>
          <p:blipFill>
            <a:blip r:embed="rId3" cstate="print"/>
            <a:srcRect/>
            <a:stretch>
              <a:fillRect/>
            </a:stretch>
          </p:blipFill>
          <p:spPr bwMode="auto">
            <a:xfrm>
              <a:off x="8229590" y="2438406"/>
              <a:ext cx="304800" cy="304801"/>
            </a:xfrm>
            <a:prstGeom prst="rect">
              <a:avLst/>
            </a:prstGeom>
            <a:noFill/>
            <a:ln w="9525">
              <a:noFill/>
              <a:miter lim="800000"/>
              <a:headEnd/>
              <a:tailEnd/>
            </a:ln>
          </p:spPr>
        </p:pic>
        <p:pic>
          <p:nvPicPr>
            <p:cNvPr id="18" name="Picture 17" descr="ball1.gif"/>
            <p:cNvPicPr>
              <a:picLocks noChangeAspect="1"/>
            </p:cNvPicPr>
            <p:nvPr/>
          </p:nvPicPr>
          <p:blipFill>
            <a:blip r:embed="rId3" cstate="print"/>
            <a:srcRect/>
            <a:stretch>
              <a:fillRect/>
            </a:stretch>
          </p:blipFill>
          <p:spPr bwMode="auto">
            <a:xfrm>
              <a:off x="7924792" y="3276606"/>
              <a:ext cx="304800" cy="304801"/>
            </a:xfrm>
            <a:prstGeom prst="rect">
              <a:avLst/>
            </a:prstGeom>
            <a:noFill/>
            <a:ln w="9525">
              <a:noFill/>
              <a:miter lim="800000"/>
              <a:headEnd/>
              <a:tailEnd/>
            </a:ln>
          </p:spPr>
        </p:pic>
        <p:pic>
          <p:nvPicPr>
            <p:cNvPr id="19" name="Picture 18" descr="ball1.gif"/>
            <p:cNvPicPr>
              <a:picLocks noChangeAspect="1"/>
            </p:cNvPicPr>
            <p:nvPr/>
          </p:nvPicPr>
          <p:blipFill>
            <a:blip r:embed="rId3" cstate="print"/>
            <a:srcRect/>
            <a:stretch>
              <a:fillRect/>
            </a:stretch>
          </p:blipFill>
          <p:spPr bwMode="auto">
            <a:xfrm>
              <a:off x="7010400" y="3200400"/>
              <a:ext cx="304800" cy="304801"/>
            </a:xfrm>
            <a:prstGeom prst="rect">
              <a:avLst/>
            </a:prstGeom>
            <a:noFill/>
            <a:ln w="9525">
              <a:noFill/>
              <a:miter lim="800000"/>
              <a:headEnd/>
              <a:tailEnd/>
            </a:ln>
          </p:spPr>
        </p:pic>
      </p:grpSp>
    </p:spTree>
  </p:cSld>
  <p:clrMapOvr>
    <a:masterClrMapping/>
  </p:clrMapOvr>
  <p:transition>
    <p:randomBa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4400" b="0">
                <a:ln>
                  <a:noFill/>
                </a:ln>
                <a:solidFill>
                  <a:schemeClr val="tx2"/>
                </a:solidFill>
                <a:effectLst/>
                <a:latin typeface="+mj-lt"/>
                <a:ea typeface="+mj-ea"/>
                <a:cs typeface="+mj-cs"/>
              </a:defRPr>
            </a:lvl1pPr>
          </a:lstStyle>
          <a:p>
            <a:r>
              <a:rPr kumimoji="0" lang="en-US" smtClean="0"/>
              <a:t>Click to edit Master title style</a:t>
            </a:r>
            <a:endParaRPr kumimoji="0" lang="en-US" dirty="0"/>
          </a:p>
        </p:txBody>
      </p:sp>
      <p:sp>
        <p:nvSpPr>
          <p:cNvPr id="3" name="Date Placeholder 2"/>
          <p:cNvSpPr>
            <a:spLocks noGrp="1"/>
          </p:cNvSpPr>
          <p:nvPr>
            <p:ph type="dt" sz="half" idx="10"/>
          </p:nvPr>
        </p:nvSpPr>
        <p:spPr/>
        <p:txBody>
          <a:bodyPr/>
          <a:lstStyle/>
          <a:p>
            <a:fld id="{8643018A-0839-4AF6-B87E-1B6685557E1A}" type="datetimeFigureOut">
              <a:rPr lang="en-GB" smtClean="0"/>
              <a:t>30/01/2013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FAA0695-B948-49C8-BE58-916B1D328802}" type="slidenum">
              <a:rPr lang="en-GB" smtClean="0"/>
              <a:t>‹#›</a:t>
            </a:fld>
            <a:endParaRPr lang="en-GB"/>
          </a:p>
        </p:txBody>
      </p:sp>
    </p:spTree>
  </p:cSld>
  <p:clrMapOvr>
    <a:masterClrMapping/>
  </p:clrMapOvr>
  <p:transition>
    <p:randomBa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43018A-0839-4AF6-B87E-1B6685557E1A}" type="datetimeFigureOut">
              <a:rPr lang="en-GB" smtClean="0"/>
              <a:t>30/01/2013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FAA0695-B948-49C8-BE58-916B1D328802}" type="slidenum">
              <a:rPr lang="en-GB" smtClean="0"/>
              <a:t>‹#›</a:t>
            </a:fld>
            <a:endParaRPr lang="en-GB"/>
          </a:p>
        </p:txBody>
      </p:sp>
    </p:spTree>
  </p:cSld>
  <p:clrMapOvr>
    <a:masterClrMapping/>
  </p:clrMapOvr>
  <p:transition>
    <p:randomBa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dirty="0"/>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5" name="Date Placeholder 4"/>
          <p:cNvSpPr>
            <a:spLocks noGrp="1"/>
          </p:cNvSpPr>
          <p:nvPr>
            <p:ph type="dt" sz="half" idx="10"/>
          </p:nvPr>
        </p:nvSpPr>
        <p:spPr/>
        <p:txBody>
          <a:bodyPr/>
          <a:lstStyle/>
          <a:p>
            <a:fld id="{8643018A-0839-4AF6-B87E-1B6685557E1A}" type="datetimeFigureOut">
              <a:rPr lang="en-GB" smtClean="0"/>
              <a:t>30/01/2013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FAA0695-B948-49C8-BE58-916B1D328802}" type="slidenum">
              <a:rPr lang="en-GB" smtClean="0"/>
              <a:t>‹#›</a:t>
            </a:fld>
            <a:endParaRPr lang="en-GB"/>
          </a:p>
        </p:txBody>
      </p:sp>
    </p:spTree>
  </p:cSld>
  <p:clrMapOvr>
    <a:masterClrMapping/>
  </p:clrMapOvr>
  <p:transition>
    <p:randomBa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8643018A-0839-4AF6-B87E-1B6685557E1A}" type="datetimeFigureOut">
              <a:rPr lang="en-GB" smtClean="0"/>
              <a:t>30/01/2013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8077200" y="6356350"/>
            <a:ext cx="609600" cy="365125"/>
          </a:xfrm>
        </p:spPr>
        <p:txBody>
          <a:bodyPr/>
          <a:lstStyle/>
          <a:p>
            <a:fld id="{9FAA0695-B948-49C8-BE58-916B1D328802}" type="slidenum">
              <a:rPr lang="en-GB" smtClean="0"/>
              <a:t>‹#›</a:t>
            </a:fld>
            <a:endParaRPr lang="en-GB"/>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transition>
    <p:randomBa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4.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5.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rgbClr val="005A5C"/>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dirty="0"/>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dirty="0"/>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8643018A-0839-4AF6-B87E-1B6685557E1A}" type="datetimeFigureOut">
              <a:rPr lang="en-GB" smtClean="0"/>
              <a:t>30/01/2013</a:t>
            </a:fld>
            <a:endParaRPr lang="en-GB"/>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GB"/>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9FAA0695-B948-49C8-BE58-916B1D328802}" type="slidenum">
              <a:rPr lang="en-GB" smtClean="0"/>
              <a:t>‹#›</a:t>
            </a:fld>
            <a:endParaRPr lang="en-GB"/>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grpSp>
        <p:nvGrpSpPr>
          <p:cNvPr id="14" name="Group 13"/>
          <p:cNvGrpSpPr/>
          <p:nvPr/>
        </p:nvGrpSpPr>
        <p:grpSpPr>
          <a:xfrm>
            <a:off x="6998829" y="5390114"/>
            <a:ext cx="1653259" cy="1112873"/>
            <a:chOff x="5943591" y="1828802"/>
            <a:chExt cx="2590799" cy="1828805"/>
          </a:xfrm>
        </p:grpSpPr>
        <p:pic>
          <p:nvPicPr>
            <p:cNvPr id="15" name="Picture 5" descr="logo.gif"/>
            <p:cNvPicPr>
              <a:picLocks noChangeAspect="1"/>
            </p:cNvPicPr>
            <p:nvPr/>
          </p:nvPicPr>
          <p:blipFill>
            <a:blip r:embed="rId13" cstate="print"/>
            <a:srcRect/>
            <a:stretch>
              <a:fillRect/>
            </a:stretch>
          </p:blipFill>
          <p:spPr bwMode="auto">
            <a:xfrm>
              <a:off x="5943591" y="2438403"/>
              <a:ext cx="2108196" cy="566740"/>
            </a:xfrm>
            <a:prstGeom prst="rect">
              <a:avLst/>
            </a:prstGeom>
            <a:noFill/>
            <a:ln w="9525">
              <a:noFill/>
              <a:miter lim="800000"/>
              <a:headEnd/>
              <a:tailEnd/>
            </a:ln>
          </p:spPr>
        </p:pic>
        <p:pic>
          <p:nvPicPr>
            <p:cNvPr id="16" name="Picture 15" descr="ball1.gif"/>
            <p:cNvPicPr>
              <a:picLocks noChangeAspect="1"/>
            </p:cNvPicPr>
            <p:nvPr/>
          </p:nvPicPr>
          <p:blipFill>
            <a:blip r:embed="rId14" cstate="print"/>
            <a:srcRect/>
            <a:stretch>
              <a:fillRect/>
            </a:stretch>
          </p:blipFill>
          <p:spPr bwMode="auto">
            <a:xfrm>
              <a:off x="7467588" y="1828802"/>
              <a:ext cx="304800" cy="304801"/>
            </a:xfrm>
            <a:prstGeom prst="rect">
              <a:avLst/>
            </a:prstGeom>
            <a:noFill/>
            <a:ln w="9525">
              <a:noFill/>
              <a:miter lim="800000"/>
              <a:headEnd/>
              <a:tailEnd/>
            </a:ln>
          </p:spPr>
        </p:pic>
        <p:pic>
          <p:nvPicPr>
            <p:cNvPr id="17" name="Picture 16" descr="ball2.gif"/>
            <p:cNvPicPr>
              <a:picLocks noChangeAspect="1"/>
            </p:cNvPicPr>
            <p:nvPr/>
          </p:nvPicPr>
          <p:blipFill>
            <a:blip r:embed="rId15" cstate="print"/>
            <a:srcRect/>
            <a:stretch>
              <a:fillRect/>
            </a:stretch>
          </p:blipFill>
          <p:spPr bwMode="auto">
            <a:xfrm>
              <a:off x="7010391" y="1981202"/>
              <a:ext cx="304800" cy="304801"/>
            </a:xfrm>
            <a:prstGeom prst="rect">
              <a:avLst/>
            </a:prstGeom>
            <a:noFill/>
            <a:ln w="9525">
              <a:noFill/>
              <a:miter lim="800000"/>
              <a:headEnd/>
              <a:tailEnd/>
            </a:ln>
          </p:spPr>
        </p:pic>
        <p:pic>
          <p:nvPicPr>
            <p:cNvPr id="19" name="Picture 18" descr="ball2.gif"/>
            <p:cNvPicPr>
              <a:picLocks noChangeAspect="1"/>
            </p:cNvPicPr>
            <p:nvPr/>
          </p:nvPicPr>
          <p:blipFill>
            <a:blip r:embed="rId15" cstate="print"/>
            <a:srcRect/>
            <a:stretch>
              <a:fillRect/>
            </a:stretch>
          </p:blipFill>
          <p:spPr bwMode="auto">
            <a:xfrm>
              <a:off x="7924789" y="1981202"/>
              <a:ext cx="304800" cy="304801"/>
            </a:xfrm>
            <a:prstGeom prst="rect">
              <a:avLst/>
            </a:prstGeom>
            <a:noFill/>
            <a:ln w="9525">
              <a:noFill/>
              <a:miter lim="800000"/>
              <a:headEnd/>
              <a:tailEnd/>
            </a:ln>
          </p:spPr>
        </p:pic>
        <p:pic>
          <p:nvPicPr>
            <p:cNvPr id="20" name="Picture 19" descr="ball2.gif"/>
            <p:cNvPicPr>
              <a:picLocks noChangeAspect="1"/>
            </p:cNvPicPr>
            <p:nvPr/>
          </p:nvPicPr>
          <p:blipFill>
            <a:blip r:embed="rId15" cstate="print"/>
            <a:srcRect/>
            <a:stretch>
              <a:fillRect/>
            </a:stretch>
          </p:blipFill>
          <p:spPr bwMode="auto">
            <a:xfrm>
              <a:off x="8153389" y="2895603"/>
              <a:ext cx="304800" cy="304801"/>
            </a:xfrm>
            <a:prstGeom prst="rect">
              <a:avLst/>
            </a:prstGeom>
            <a:noFill/>
            <a:ln w="9525">
              <a:noFill/>
              <a:miter lim="800000"/>
              <a:headEnd/>
              <a:tailEnd/>
            </a:ln>
          </p:spPr>
        </p:pic>
        <p:pic>
          <p:nvPicPr>
            <p:cNvPr id="21" name="Picture 20" descr="ball2.gif"/>
            <p:cNvPicPr>
              <a:picLocks noChangeAspect="1"/>
            </p:cNvPicPr>
            <p:nvPr/>
          </p:nvPicPr>
          <p:blipFill>
            <a:blip r:embed="rId15" cstate="print"/>
            <a:srcRect/>
            <a:stretch>
              <a:fillRect/>
            </a:stretch>
          </p:blipFill>
          <p:spPr bwMode="auto">
            <a:xfrm>
              <a:off x="7467590" y="3352806"/>
              <a:ext cx="304800" cy="304801"/>
            </a:xfrm>
            <a:prstGeom prst="rect">
              <a:avLst/>
            </a:prstGeom>
            <a:noFill/>
            <a:ln w="9525">
              <a:noFill/>
              <a:miter lim="800000"/>
              <a:headEnd/>
              <a:tailEnd/>
            </a:ln>
          </p:spPr>
        </p:pic>
        <p:pic>
          <p:nvPicPr>
            <p:cNvPr id="23" name="Picture 22" descr="ball1.gif"/>
            <p:cNvPicPr>
              <a:picLocks noChangeAspect="1"/>
            </p:cNvPicPr>
            <p:nvPr/>
          </p:nvPicPr>
          <p:blipFill>
            <a:blip r:embed="rId14" cstate="print"/>
            <a:srcRect/>
            <a:stretch>
              <a:fillRect/>
            </a:stretch>
          </p:blipFill>
          <p:spPr bwMode="auto">
            <a:xfrm>
              <a:off x="8229590" y="2438406"/>
              <a:ext cx="304800" cy="304801"/>
            </a:xfrm>
            <a:prstGeom prst="rect">
              <a:avLst/>
            </a:prstGeom>
            <a:noFill/>
            <a:ln w="9525">
              <a:noFill/>
              <a:miter lim="800000"/>
              <a:headEnd/>
              <a:tailEnd/>
            </a:ln>
          </p:spPr>
        </p:pic>
        <p:pic>
          <p:nvPicPr>
            <p:cNvPr id="24" name="Picture 23" descr="ball1.gif"/>
            <p:cNvPicPr>
              <a:picLocks noChangeAspect="1"/>
            </p:cNvPicPr>
            <p:nvPr/>
          </p:nvPicPr>
          <p:blipFill>
            <a:blip r:embed="rId14" cstate="print"/>
            <a:srcRect/>
            <a:stretch>
              <a:fillRect/>
            </a:stretch>
          </p:blipFill>
          <p:spPr bwMode="auto">
            <a:xfrm>
              <a:off x="7924792" y="3276606"/>
              <a:ext cx="304800" cy="304801"/>
            </a:xfrm>
            <a:prstGeom prst="rect">
              <a:avLst/>
            </a:prstGeom>
            <a:noFill/>
            <a:ln w="9525">
              <a:noFill/>
              <a:miter lim="800000"/>
              <a:headEnd/>
              <a:tailEnd/>
            </a:ln>
          </p:spPr>
        </p:pic>
        <p:pic>
          <p:nvPicPr>
            <p:cNvPr id="25" name="Picture 24" descr="ball1.gif"/>
            <p:cNvPicPr>
              <a:picLocks noChangeAspect="1"/>
            </p:cNvPicPr>
            <p:nvPr/>
          </p:nvPicPr>
          <p:blipFill>
            <a:blip r:embed="rId14" cstate="print"/>
            <a:srcRect/>
            <a:stretch>
              <a:fillRect/>
            </a:stretch>
          </p:blipFill>
          <p:spPr bwMode="auto">
            <a:xfrm>
              <a:off x="7010400" y="3200400"/>
              <a:ext cx="304800" cy="304801"/>
            </a:xfrm>
            <a:prstGeom prst="rect">
              <a:avLst/>
            </a:prstGeom>
            <a:noFill/>
            <a:ln w="9525">
              <a:noFill/>
              <a:miter lim="800000"/>
              <a:headEnd/>
              <a:tailEnd/>
            </a:ln>
          </p:spPr>
        </p:pic>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randomBar/>
  </p:transition>
  <p:timing>
    <p:tnLst>
      <p:par>
        <p:cTn id="1" dur="indefinite" restart="never" nodeType="tmRoot"/>
      </p:par>
    </p:tnLst>
  </p:timing>
  <p:txStyles>
    <p:titleStyle>
      <a:lvl1pPr algn="l" rtl="0" eaLnBrk="1" latinLnBrk="0" hangingPunct="1">
        <a:spcBef>
          <a:spcPct val="0"/>
        </a:spcBef>
        <a:buNone/>
        <a:defRPr kumimoji="0" sz="44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tx1">
            <a:lumMod val="75000"/>
            <a:lumOff val="25000"/>
          </a:schemeClr>
        </a:buClr>
        <a:buSzPct val="95000"/>
        <a:buFont typeface="Wingdings 2"/>
        <a:buChar char=""/>
        <a:defRPr kumimoji="0" sz="2600" kern="1200">
          <a:solidFill>
            <a:schemeClr val="tx1"/>
          </a:solidFill>
          <a:latin typeface="+mj-lt"/>
          <a:ea typeface="+mn-ea"/>
          <a:cs typeface="+mn-cs"/>
        </a:defRPr>
      </a:lvl1pPr>
      <a:lvl2pPr marL="640080" indent="-246888" algn="l" rtl="0" eaLnBrk="1" latinLnBrk="0" hangingPunct="1">
        <a:spcBef>
          <a:spcPct val="20000"/>
        </a:spcBef>
        <a:buClr>
          <a:schemeClr val="tx1">
            <a:lumMod val="65000"/>
            <a:lumOff val="35000"/>
          </a:schemeClr>
        </a:buClr>
        <a:buSzPct val="85000"/>
        <a:buFont typeface="Wingdings 2"/>
        <a:buChar char=""/>
        <a:defRPr kumimoji="0" sz="2400" kern="1200">
          <a:solidFill>
            <a:schemeClr val="tx1"/>
          </a:solidFill>
          <a:latin typeface="+mj-lt"/>
          <a:ea typeface="+mn-ea"/>
          <a:cs typeface="+mn-cs"/>
        </a:defRPr>
      </a:lvl2pPr>
      <a:lvl3pPr marL="914400" indent="-246888" algn="l" rtl="0" eaLnBrk="1" latinLnBrk="0" hangingPunct="1">
        <a:spcBef>
          <a:spcPct val="20000"/>
        </a:spcBef>
        <a:buClr>
          <a:schemeClr val="tx1">
            <a:lumMod val="50000"/>
            <a:lumOff val="50000"/>
          </a:schemeClr>
        </a:buClr>
        <a:buSzPct val="70000"/>
        <a:buFont typeface="Wingdings 2"/>
        <a:buChar char=""/>
        <a:defRPr kumimoji="0" sz="2100" kern="1200">
          <a:solidFill>
            <a:schemeClr val="tx1"/>
          </a:solidFill>
          <a:latin typeface="+mj-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j-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j-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19138" y="228600"/>
            <a:ext cx="6900862" cy="7397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719138" y="1438275"/>
            <a:ext cx="77724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553200"/>
            <a:ext cx="1828800" cy="30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000"/>
            </a:lvl1pPr>
          </a:lstStyle>
          <a:p>
            <a:pPr>
              <a:defRPr/>
            </a:pPr>
            <a:fld id="{A4AFF486-679A-4551-94CC-8F50B4F036E8}" type="datetime4">
              <a:rPr lang="en-US"/>
              <a:pPr>
                <a:defRPr/>
              </a:pPr>
              <a:t>January 30, 2013</a:t>
            </a:fld>
            <a:endParaRPr lang="en-US" sz="1400"/>
          </a:p>
        </p:txBody>
      </p:sp>
      <p:sp>
        <p:nvSpPr>
          <p:cNvPr id="1029" name="Rectangle 5"/>
          <p:cNvSpPr>
            <a:spLocks noGrp="1" noChangeArrowheads="1"/>
          </p:cNvSpPr>
          <p:nvPr>
            <p:ph type="ftr" sz="quarter" idx="3"/>
          </p:nvPr>
        </p:nvSpPr>
        <p:spPr bwMode="auto">
          <a:xfrm>
            <a:off x="2514600" y="6553200"/>
            <a:ext cx="4953000" cy="30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000"/>
            </a:lvl1pPr>
          </a:lstStyle>
          <a:p>
            <a:pPr>
              <a:defRPr/>
            </a:pPr>
            <a:r>
              <a:rPr lang="en-US"/>
              <a:t>Bytes Corporate Presentation by: Darren Spence and Claire Spooner</a:t>
            </a:r>
            <a:endParaRPr lang="en-US" sz="1400"/>
          </a:p>
        </p:txBody>
      </p:sp>
      <p:sp>
        <p:nvSpPr>
          <p:cNvPr id="1030" name="Rectangle 6"/>
          <p:cNvSpPr>
            <a:spLocks noGrp="1" noChangeArrowheads="1"/>
          </p:cNvSpPr>
          <p:nvPr>
            <p:ph type="sldNum" sz="quarter" idx="4"/>
          </p:nvPr>
        </p:nvSpPr>
        <p:spPr bwMode="auto">
          <a:xfrm>
            <a:off x="7467600" y="6553200"/>
            <a:ext cx="990600" cy="30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vl1pPr>
          </a:lstStyle>
          <a:p>
            <a:pPr>
              <a:defRPr/>
            </a:pPr>
            <a:fld id="{6E9FE370-6427-44F9-8080-F48A6499B919}" type="slidenum">
              <a:rPr lang="en-US"/>
              <a:pPr>
                <a:defRPr/>
              </a:pPr>
              <a:t>‹#›</a:t>
            </a:fld>
            <a:endParaRPr lang="en-US"/>
          </a:p>
        </p:txBody>
      </p:sp>
    </p:spTree>
    <p:extLst>
      <p:ext uri="{BB962C8B-B14F-4D97-AF65-F5344CB8AC3E}">
        <p14:creationId xmlns:p14="http://schemas.microsoft.com/office/powerpoint/2010/main" val="274297918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hf hdr="0"/>
  <p:txStyles>
    <p:titleStyle>
      <a:lvl1pPr algn="l" rtl="0" eaLnBrk="1" fontAlgn="base" hangingPunct="1">
        <a:spcBef>
          <a:spcPct val="0"/>
        </a:spcBef>
        <a:spcAft>
          <a:spcPct val="0"/>
        </a:spcAft>
        <a:defRPr sz="2800">
          <a:solidFill>
            <a:schemeClr val="tx2"/>
          </a:solidFill>
          <a:latin typeface="+mj-lt"/>
          <a:ea typeface="+mj-ea"/>
          <a:cs typeface="+mj-cs"/>
        </a:defRPr>
      </a:lvl1pPr>
      <a:lvl2pPr algn="l" rtl="0" eaLnBrk="1" fontAlgn="base" hangingPunct="1">
        <a:spcBef>
          <a:spcPct val="0"/>
        </a:spcBef>
        <a:spcAft>
          <a:spcPct val="0"/>
        </a:spcAft>
        <a:defRPr sz="2800">
          <a:solidFill>
            <a:schemeClr val="tx2"/>
          </a:solidFill>
          <a:latin typeface="Arial" charset="0"/>
          <a:ea typeface="ＭＳ Ｐゴシック" pitchFamily="1" charset="-128"/>
        </a:defRPr>
      </a:lvl2pPr>
      <a:lvl3pPr algn="l" rtl="0" eaLnBrk="1" fontAlgn="base" hangingPunct="1">
        <a:spcBef>
          <a:spcPct val="0"/>
        </a:spcBef>
        <a:spcAft>
          <a:spcPct val="0"/>
        </a:spcAft>
        <a:defRPr sz="2800">
          <a:solidFill>
            <a:schemeClr val="tx2"/>
          </a:solidFill>
          <a:latin typeface="Arial" charset="0"/>
          <a:ea typeface="ＭＳ Ｐゴシック" pitchFamily="1" charset="-128"/>
        </a:defRPr>
      </a:lvl3pPr>
      <a:lvl4pPr algn="l" rtl="0" eaLnBrk="1" fontAlgn="base" hangingPunct="1">
        <a:spcBef>
          <a:spcPct val="0"/>
        </a:spcBef>
        <a:spcAft>
          <a:spcPct val="0"/>
        </a:spcAft>
        <a:defRPr sz="2800">
          <a:solidFill>
            <a:schemeClr val="tx2"/>
          </a:solidFill>
          <a:latin typeface="Arial" charset="0"/>
          <a:ea typeface="ＭＳ Ｐゴシック" pitchFamily="1" charset="-128"/>
        </a:defRPr>
      </a:lvl4pPr>
      <a:lvl5pPr algn="l" rtl="0" eaLnBrk="1" fontAlgn="base" hangingPunct="1">
        <a:spcBef>
          <a:spcPct val="0"/>
        </a:spcBef>
        <a:spcAft>
          <a:spcPct val="0"/>
        </a:spcAft>
        <a:defRPr sz="2800">
          <a:solidFill>
            <a:schemeClr val="tx2"/>
          </a:solidFill>
          <a:latin typeface="Arial" charset="0"/>
          <a:ea typeface="ＭＳ Ｐゴシック" pitchFamily="1" charset="-128"/>
        </a:defRPr>
      </a:lvl5pPr>
      <a:lvl6pPr marL="457200" algn="l" rtl="0" eaLnBrk="1" fontAlgn="base" hangingPunct="1">
        <a:spcBef>
          <a:spcPct val="0"/>
        </a:spcBef>
        <a:spcAft>
          <a:spcPct val="0"/>
        </a:spcAft>
        <a:defRPr sz="2800">
          <a:solidFill>
            <a:schemeClr val="tx2"/>
          </a:solidFill>
          <a:latin typeface="Arial" charset="0"/>
          <a:ea typeface="ＭＳ Ｐゴシック" pitchFamily="1" charset="-128"/>
        </a:defRPr>
      </a:lvl6pPr>
      <a:lvl7pPr marL="914400" algn="l" rtl="0" eaLnBrk="1" fontAlgn="base" hangingPunct="1">
        <a:spcBef>
          <a:spcPct val="0"/>
        </a:spcBef>
        <a:spcAft>
          <a:spcPct val="0"/>
        </a:spcAft>
        <a:defRPr sz="2800">
          <a:solidFill>
            <a:schemeClr val="tx2"/>
          </a:solidFill>
          <a:latin typeface="Arial" charset="0"/>
          <a:ea typeface="ＭＳ Ｐゴシック" pitchFamily="1" charset="-128"/>
        </a:defRPr>
      </a:lvl7pPr>
      <a:lvl8pPr marL="1371600" algn="l" rtl="0" eaLnBrk="1" fontAlgn="base" hangingPunct="1">
        <a:spcBef>
          <a:spcPct val="0"/>
        </a:spcBef>
        <a:spcAft>
          <a:spcPct val="0"/>
        </a:spcAft>
        <a:defRPr sz="2800">
          <a:solidFill>
            <a:schemeClr val="tx2"/>
          </a:solidFill>
          <a:latin typeface="Arial" charset="0"/>
          <a:ea typeface="ＭＳ Ｐゴシック" pitchFamily="1" charset="-128"/>
        </a:defRPr>
      </a:lvl8pPr>
      <a:lvl9pPr marL="1828800" algn="l" rtl="0" eaLnBrk="1" fontAlgn="base" hangingPunct="1">
        <a:spcBef>
          <a:spcPct val="0"/>
        </a:spcBef>
        <a:spcAft>
          <a:spcPct val="0"/>
        </a:spcAft>
        <a:defRPr sz="2800">
          <a:solidFill>
            <a:schemeClr val="tx2"/>
          </a:solidFill>
          <a:latin typeface="Arial" charset="0"/>
          <a:ea typeface="ＭＳ Ｐゴシック" pitchFamily="1" charset="-128"/>
        </a:defRPr>
      </a:lvl9pPr>
    </p:titleStyle>
    <p:bodyStyle>
      <a:lvl1pPr marL="342900" indent="-342900" algn="l" rtl="0" eaLnBrk="1" fontAlgn="base" hangingPunct="1">
        <a:spcBef>
          <a:spcPct val="20000"/>
        </a:spcBef>
        <a:spcAft>
          <a:spcPct val="0"/>
        </a:spcAft>
        <a:buClr>
          <a:schemeClr val="accent1"/>
        </a:buClr>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2"/>
        </a:buClr>
        <a:buFont typeface="Times" pitchFamily="18" charset="0"/>
        <a:buChar char="•"/>
        <a:defRPr sz="2400">
          <a:solidFill>
            <a:schemeClr val="tx1"/>
          </a:solidFill>
          <a:latin typeface="+mn-lt"/>
          <a:ea typeface="+mn-ea"/>
        </a:defRPr>
      </a:lvl2pPr>
      <a:lvl3pPr marL="1143000" indent="-228600" algn="l" rtl="0" eaLnBrk="1" fontAlgn="base" hangingPunct="1">
        <a:spcBef>
          <a:spcPct val="20000"/>
        </a:spcBef>
        <a:spcAft>
          <a:spcPct val="0"/>
        </a:spcAft>
        <a:buClr>
          <a:schemeClr val="hlink"/>
        </a:buClr>
        <a:buChar char="•"/>
        <a:defRPr sz="2000">
          <a:solidFill>
            <a:schemeClr val="tx1"/>
          </a:solidFill>
          <a:latin typeface="+mn-lt"/>
          <a:ea typeface="+mn-ea"/>
        </a:defRPr>
      </a:lvl3pPr>
      <a:lvl4pPr marL="1600200" indent="-228600" algn="l" rtl="0" eaLnBrk="1" fontAlgn="base" hangingPunct="1">
        <a:spcBef>
          <a:spcPct val="20000"/>
        </a:spcBef>
        <a:spcAft>
          <a:spcPct val="0"/>
        </a:spcAft>
        <a:buClr>
          <a:schemeClr val="folHlink"/>
        </a:buClr>
        <a:buFont typeface="Times" pitchFamily="18" charset="0"/>
        <a:buChar char="•"/>
        <a:defRPr sz="2000">
          <a:solidFill>
            <a:schemeClr val="tx1"/>
          </a:solidFill>
          <a:latin typeface="+mn-lt"/>
          <a:ea typeface="+mn-ea"/>
        </a:defRPr>
      </a:lvl4pPr>
      <a:lvl5pPr marL="2057400" indent="-228600" algn="l" rtl="0" eaLnBrk="1" fontAlgn="base" hangingPunct="1">
        <a:spcBef>
          <a:spcPct val="20000"/>
        </a:spcBef>
        <a:spcAft>
          <a:spcPct val="0"/>
        </a:spcAft>
        <a:buFont typeface="Times" pitchFamily="18" charset="0"/>
        <a:buChar char="•"/>
        <a:defRPr sz="1600">
          <a:solidFill>
            <a:schemeClr val="tx1"/>
          </a:solidFill>
          <a:latin typeface="+mn-lt"/>
          <a:ea typeface="+mn-ea"/>
        </a:defRPr>
      </a:lvl5pPr>
      <a:lvl6pPr marL="2514600" indent="-228600" algn="l" rtl="0" eaLnBrk="1" fontAlgn="base" hangingPunct="1">
        <a:spcBef>
          <a:spcPct val="20000"/>
        </a:spcBef>
        <a:spcAft>
          <a:spcPct val="0"/>
        </a:spcAft>
        <a:buFont typeface="Times" pitchFamily="1" charset="0"/>
        <a:buChar char="•"/>
        <a:defRPr sz="1600">
          <a:solidFill>
            <a:schemeClr val="tx1"/>
          </a:solidFill>
          <a:latin typeface="+mn-lt"/>
          <a:ea typeface="+mn-ea"/>
        </a:defRPr>
      </a:lvl6pPr>
      <a:lvl7pPr marL="2971800" indent="-228600" algn="l" rtl="0" eaLnBrk="1" fontAlgn="base" hangingPunct="1">
        <a:spcBef>
          <a:spcPct val="20000"/>
        </a:spcBef>
        <a:spcAft>
          <a:spcPct val="0"/>
        </a:spcAft>
        <a:buFont typeface="Times" pitchFamily="1" charset="0"/>
        <a:buChar char="•"/>
        <a:defRPr sz="1600">
          <a:solidFill>
            <a:schemeClr val="tx1"/>
          </a:solidFill>
          <a:latin typeface="+mn-lt"/>
          <a:ea typeface="+mn-ea"/>
        </a:defRPr>
      </a:lvl7pPr>
      <a:lvl8pPr marL="3429000" indent="-228600" algn="l" rtl="0" eaLnBrk="1" fontAlgn="base" hangingPunct="1">
        <a:spcBef>
          <a:spcPct val="20000"/>
        </a:spcBef>
        <a:spcAft>
          <a:spcPct val="0"/>
        </a:spcAft>
        <a:buFont typeface="Times" pitchFamily="1" charset="0"/>
        <a:buChar char="•"/>
        <a:defRPr sz="1600">
          <a:solidFill>
            <a:schemeClr val="tx1"/>
          </a:solidFill>
          <a:latin typeface="+mn-lt"/>
          <a:ea typeface="+mn-ea"/>
        </a:defRPr>
      </a:lvl8pPr>
      <a:lvl9pPr marL="3886200" indent="-228600" algn="l" rtl="0" eaLnBrk="1" fontAlgn="base" hangingPunct="1">
        <a:spcBef>
          <a:spcPct val="20000"/>
        </a:spcBef>
        <a:spcAft>
          <a:spcPct val="0"/>
        </a:spcAft>
        <a:buFont typeface="Times" pitchFamily="1" charset="0"/>
        <a:buChar char="•"/>
        <a:defRPr sz="16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3.jpg"/><Relationship Id="rId7" Type="http://schemas.openxmlformats.org/officeDocument/2006/relationships/image" Target="../media/image28.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7.jpg"/><Relationship Id="rId5" Type="http://schemas.openxmlformats.org/officeDocument/2006/relationships/image" Target="../media/image25.jpg"/><Relationship Id="rId4" Type="http://schemas.openxmlformats.org/officeDocument/2006/relationships/image" Target="../media/image24.png"/><Relationship Id="rId9" Type="http://schemas.openxmlformats.org/officeDocument/2006/relationships/image" Target="../media/image26.jpeg"/></Relationships>
</file>

<file path=ppt/slides/_rels/slide1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33.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2.png"/><Relationship Id="rId5" Type="http://schemas.openxmlformats.org/officeDocument/2006/relationships/image" Target="../media/image31.wmf"/><Relationship Id="rId4" Type="http://schemas.openxmlformats.org/officeDocument/2006/relationships/oleObject" Target="../embeddings/oleObject1.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31.wmf"/><Relationship Id="rId4" Type="http://schemas.openxmlformats.org/officeDocument/2006/relationships/oleObject" Target="../embeddings/oleObject2.bin"/></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18.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a%20target=%22_blank%22%20href=%22http:/www.amazon.co.uk/s/?_encoding=UTF8&amp;ajr=2&amp;camp=1634&amp;creative=19450&amp;field-keywords=ruven%20gotz&amp;linkCode=ur2&amp;rh=i:aps,k:ruven%20gotz&amp;sprefix=ruven%20g,aps&amp;tag=myfabl-21&amp;url=search-alias=aps%22%3eName%20Your%20Link%3c\a%3e%3cimg%20src=%22https:\\www.assoc-amazon.co.uk\e\ir?t=myfabl-21&amp;l=ur2&amp;o=2%22%20width=%221%22%20height=%221%22%20border=%220%22%20alt=%22%22%20style=%22border:none%20!important;%20margin:0px%20!important;%22%20\"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40.jpg"/><Relationship Id="rId5" Type="http://schemas.openxmlformats.org/officeDocument/2006/relationships/hyperlink" Target="https://leanpub.com/The-SharePoint-Governance-Manifesto" TargetMode="External"/><Relationship Id="rId4" Type="http://schemas.openxmlformats.org/officeDocument/2006/relationships/image" Target="../media/image39.jpg"/></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49.jpg"/><Relationship Id="rId4" Type="http://schemas.openxmlformats.org/officeDocument/2006/relationships/image" Target="../media/image48.jp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dirty="0" smtClean="0"/>
              <a:t/>
            </a:r>
            <a:br>
              <a:rPr lang="en-GB" dirty="0" smtClean="0"/>
            </a:br>
            <a:r>
              <a:rPr lang="en-GB" dirty="0" smtClean="0"/>
              <a:t>Sift Through Search</a:t>
            </a:r>
            <a:br>
              <a:rPr lang="en-GB" dirty="0" smtClean="0"/>
            </a:br>
            <a:r>
              <a:rPr lang="en-GB" dirty="0" smtClean="0"/>
              <a:t>And Deliver More:</a:t>
            </a:r>
            <a:br>
              <a:rPr lang="en-GB" dirty="0" smtClean="0"/>
            </a:br>
            <a:r>
              <a:rPr lang="en-GB" sz="4000" dirty="0" smtClean="0"/>
              <a:t>Fine tuning the search experience</a:t>
            </a:r>
            <a:endParaRPr lang="en-GB" dirty="0"/>
          </a:p>
        </p:txBody>
      </p:sp>
      <p:sp>
        <p:nvSpPr>
          <p:cNvPr id="3" name="Subtitle 2"/>
          <p:cNvSpPr>
            <a:spLocks noGrp="1"/>
          </p:cNvSpPr>
          <p:nvPr>
            <p:ph type="subTitle" idx="1"/>
          </p:nvPr>
        </p:nvSpPr>
        <p:spPr/>
        <p:txBody>
          <a:bodyPr/>
          <a:lstStyle/>
          <a:p>
            <a:r>
              <a:rPr lang="en-GB" dirty="0" smtClean="0"/>
              <a:t>Paul Hunt</a:t>
            </a:r>
            <a:endParaRPr lang="en-GB" dirty="0"/>
          </a:p>
        </p:txBody>
      </p:sp>
      <p:pic>
        <p:nvPicPr>
          <p:cNvPr id="5" name="Picture 4" descr="Trinity Logonolinesmall"/>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32040" y="5594887"/>
            <a:ext cx="1754229" cy="792088"/>
          </a:xfrm>
          <a:prstGeom prst="rect">
            <a:avLst/>
          </a:prstGeom>
          <a:noFill/>
        </p:spPr>
      </p:pic>
    </p:spTree>
    <p:extLst>
      <p:ext uri="{BB962C8B-B14F-4D97-AF65-F5344CB8AC3E}">
        <p14:creationId xmlns:p14="http://schemas.microsoft.com/office/powerpoint/2010/main" val="1481505688"/>
      </p:ext>
    </p:extLst>
  </p:cSld>
  <p:clrMapOvr>
    <a:masterClrMapping/>
  </p:clrMapOvr>
  <p:transition>
    <p:randomBa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Fine tuning search</a:t>
            </a:r>
            <a:endParaRPr lang="en-GB" dirty="0"/>
          </a:p>
        </p:txBody>
      </p:sp>
      <p:sp>
        <p:nvSpPr>
          <p:cNvPr id="3" name="Content Placeholder 2"/>
          <p:cNvSpPr>
            <a:spLocks noGrp="1"/>
          </p:cNvSpPr>
          <p:nvPr>
            <p:ph idx="1"/>
          </p:nvPr>
        </p:nvSpPr>
        <p:spPr/>
        <p:txBody>
          <a:bodyPr/>
          <a:lstStyle/>
          <a:p>
            <a:r>
              <a:rPr lang="en-GB" dirty="0" smtClean="0"/>
              <a:t>Search Components in 2013</a:t>
            </a:r>
          </a:p>
        </p:txBody>
      </p:sp>
      <p:sp>
        <p:nvSpPr>
          <p:cNvPr id="4" name="Rectangle 3"/>
          <p:cNvSpPr/>
          <p:nvPr/>
        </p:nvSpPr>
        <p:spPr>
          <a:xfrm>
            <a:off x="6732240" y="5229200"/>
            <a:ext cx="2232248" cy="1368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6286" y="2420888"/>
            <a:ext cx="2412268" cy="1940303"/>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47864" y="4361191"/>
            <a:ext cx="2076822" cy="2076822"/>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76614" y="2132856"/>
            <a:ext cx="1860798" cy="1916622"/>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33663" y="2363856"/>
            <a:ext cx="1218257" cy="2124640"/>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418934" y="4653136"/>
            <a:ext cx="1937042" cy="1496805"/>
          </a:xfrm>
          <a:prstGeom prst="rect">
            <a:avLst/>
          </a:prstGeom>
        </p:spPr>
      </p:pic>
      <p:pic>
        <p:nvPicPr>
          <p:cNvPr id="11" name="Pictur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776614" y="4488496"/>
            <a:ext cx="2158100" cy="2151881"/>
          </a:xfrm>
          <a:prstGeom prst="rect">
            <a:avLst/>
          </a:prstGeom>
        </p:spPr>
      </p:pic>
      <p:pic>
        <p:nvPicPr>
          <p:cNvPr id="12" name="Picture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707013" y="4995052"/>
            <a:ext cx="1616413" cy="1616413"/>
          </a:xfrm>
          <a:prstGeom prst="rect">
            <a:avLst/>
          </a:prstGeom>
        </p:spPr>
      </p:pic>
    </p:spTree>
    <p:extLst>
      <p:ext uri="{BB962C8B-B14F-4D97-AF65-F5344CB8AC3E}">
        <p14:creationId xmlns:p14="http://schemas.microsoft.com/office/powerpoint/2010/main" val="1791666343"/>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1.94444E-6 -4.44444E-6 L -0.14757 -0.00486 " pathEditMode="relative" rAng="0" ptsTypes="AA">
                                      <p:cBhvr>
                                        <p:cTn id="6" dur="2000" fill="hold"/>
                                        <p:tgtEl>
                                          <p:spTgt spid="5"/>
                                        </p:tgtEl>
                                        <p:attrNameLst>
                                          <p:attrName>ppt_x</p:attrName>
                                          <p:attrName>ppt_y</p:attrName>
                                        </p:attrNameLst>
                                      </p:cBhvr>
                                      <p:rCtr x="-7378" y="-255"/>
                                    </p:animMotion>
                                  </p:childTnLst>
                                </p:cTn>
                              </p:par>
                              <p:par>
                                <p:cTn id="7" presetID="42" presetClass="path" presetSubtype="0" accel="50000" decel="50000" fill="hold" nodeType="withEffect">
                                  <p:stCondLst>
                                    <p:cond delay="0"/>
                                  </p:stCondLst>
                                  <p:childTnLst>
                                    <p:animMotion origin="layout" path="M -1.94444E-6 -4.44444E-6 L -0.00607 0.04931 " pathEditMode="relative" rAng="0" ptsTypes="AA">
                                      <p:cBhvr>
                                        <p:cTn id="8" dur="2000" fill="hold"/>
                                        <p:tgtEl>
                                          <p:spTgt spid="7"/>
                                        </p:tgtEl>
                                        <p:attrNameLst>
                                          <p:attrName>ppt_x</p:attrName>
                                          <p:attrName>ppt_y</p:attrName>
                                        </p:attrNameLst>
                                      </p:cBhvr>
                                      <p:rCtr x="-313" y="2454"/>
                                    </p:animMotion>
                                  </p:childTnLst>
                                </p:cTn>
                              </p:par>
                              <p:par>
                                <p:cTn id="9" presetID="42" presetClass="path" presetSubtype="0" accel="50000" decel="50000" fill="hold" nodeType="withEffect">
                                  <p:stCondLst>
                                    <p:cond delay="0"/>
                                  </p:stCondLst>
                                  <p:childTnLst>
                                    <p:animMotion origin="layout" path="M 2.5E-6 1.48148E-6 L -0.35 -0.01435 " pathEditMode="relative" rAng="0" ptsTypes="AA">
                                      <p:cBhvr>
                                        <p:cTn id="10" dur="2000" fill="hold"/>
                                        <p:tgtEl>
                                          <p:spTgt spid="6"/>
                                        </p:tgtEl>
                                        <p:attrNameLst>
                                          <p:attrName>ppt_x</p:attrName>
                                          <p:attrName>ppt_y</p:attrName>
                                        </p:attrNameLst>
                                      </p:cBhvr>
                                      <p:rCtr x="-17500" y="-718"/>
                                    </p:animMotion>
                                  </p:childTnLst>
                                </p:cTn>
                              </p:par>
                              <p:par>
                                <p:cTn id="11" presetID="42" presetClass="path" presetSubtype="0" accel="50000" decel="50000" fill="hold" nodeType="withEffect">
                                  <p:stCondLst>
                                    <p:cond delay="0"/>
                                  </p:stCondLst>
                                  <p:childTnLst>
                                    <p:animMotion origin="layout" path="M 0 -4.81481E-6 L 0.05938 -0.40902 " pathEditMode="relative" rAng="0" ptsTypes="AA">
                                      <p:cBhvr>
                                        <p:cTn id="12" dur="2000" fill="hold"/>
                                        <p:tgtEl>
                                          <p:spTgt spid="12"/>
                                        </p:tgtEl>
                                        <p:attrNameLst>
                                          <p:attrName>ppt_x</p:attrName>
                                          <p:attrName>ppt_y</p:attrName>
                                        </p:attrNameLst>
                                      </p:cBhvr>
                                      <p:rCtr x="2969" y="-20463"/>
                                    </p:animMotion>
                                  </p:childTnLst>
                                </p:cTn>
                              </p:par>
                              <p:par>
                                <p:cTn id="13" presetID="6" presetClass="emph" presetSubtype="0" fill="hold" nodeType="withEffect">
                                  <p:stCondLst>
                                    <p:cond delay="0"/>
                                  </p:stCondLst>
                                  <p:childTnLst>
                                    <p:animScale>
                                      <p:cBhvr>
                                        <p:cTn id="14" dur="2000" fill="hold"/>
                                        <p:tgtEl>
                                          <p:spTgt spid="12"/>
                                        </p:tgtEl>
                                      </p:cBhvr>
                                      <p:by x="50000" y="50000"/>
                                    </p:animScale>
                                  </p:childTnLst>
                                </p:cTn>
                              </p:par>
                            </p:childTnLst>
                          </p:cTn>
                        </p:par>
                        <p:par>
                          <p:cTn id="15" fill="hold">
                            <p:stCondLst>
                              <p:cond delay="2000"/>
                            </p:stCondLst>
                            <p:childTnLst>
                              <p:par>
                                <p:cTn id="16" presetID="10" presetClass="entr" presetSubtype="0"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10"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par>
                                <p:cTn id="22" presetID="10" presetClass="entr" presetSubtype="0"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Fine tuning search</a:t>
            </a:r>
            <a:endParaRPr lang="en-GB" dirty="0"/>
          </a:p>
        </p:txBody>
      </p:sp>
      <p:sp>
        <p:nvSpPr>
          <p:cNvPr id="4" name="Rectangle 3"/>
          <p:cNvSpPr/>
          <p:nvPr/>
        </p:nvSpPr>
        <p:spPr>
          <a:xfrm>
            <a:off x="6732240" y="5229200"/>
            <a:ext cx="2232248" cy="1368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57229" y="1935163"/>
            <a:ext cx="7829542" cy="4389437"/>
          </a:xfrm>
        </p:spPr>
      </p:pic>
    </p:spTree>
    <p:extLst>
      <p:ext uri="{BB962C8B-B14F-4D97-AF65-F5344CB8AC3E}">
        <p14:creationId xmlns:p14="http://schemas.microsoft.com/office/powerpoint/2010/main" val="746467327"/>
      </p:ext>
    </p:extLst>
  </p:cSld>
  <p:clrMapOvr>
    <a:masterClrMapping/>
  </p:clrMapOvr>
  <p:transition>
    <p:randomBa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Fine tuning search</a:t>
            </a:r>
            <a:endParaRPr lang="en-GB" dirty="0"/>
          </a:p>
        </p:txBody>
      </p:sp>
      <p:sp>
        <p:nvSpPr>
          <p:cNvPr id="3" name="Content Placeholder 2"/>
          <p:cNvSpPr>
            <a:spLocks noGrp="1"/>
          </p:cNvSpPr>
          <p:nvPr>
            <p:ph idx="1"/>
          </p:nvPr>
        </p:nvSpPr>
        <p:spPr/>
        <p:txBody>
          <a:bodyPr/>
          <a:lstStyle/>
          <a:p>
            <a:r>
              <a:rPr lang="en-GB" dirty="0" smtClean="0"/>
              <a:t>If our users are staying silent, how do we know?</a:t>
            </a:r>
          </a:p>
        </p:txBody>
      </p:sp>
      <p:sp>
        <p:nvSpPr>
          <p:cNvPr id="4" name="Rectangle 3"/>
          <p:cNvSpPr/>
          <p:nvPr/>
        </p:nvSpPr>
        <p:spPr>
          <a:xfrm>
            <a:off x="6732240" y="5229200"/>
            <a:ext cx="2232248" cy="1368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Object 5"/>
          <p:cNvGraphicFramePr>
            <a:graphicFrameLocks noChangeAspect="1"/>
          </p:cNvGraphicFramePr>
          <p:nvPr>
            <p:extLst>
              <p:ext uri="{D42A27DB-BD31-4B8C-83A1-F6EECF244321}">
                <p14:modId xmlns:p14="http://schemas.microsoft.com/office/powerpoint/2010/main" val="3567176268"/>
              </p:ext>
            </p:extLst>
          </p:nvPr>
        </p:nvGraphicFramePr>
        <p:xfrm>
          <a:off x="2032000" y="2780928"/>
          <a:ext cx="5080000" cy="3390900"/>
        </p:xfrm>
        <a:graphic>
          <a:graphicData uri="http://schemas.openxmlformats.org/presentationml/2006/ole">
            <mc:AlternateContent xmlns:mc="http://schemas.openxmlformats.org/markup-compatibility/2006">
              <mc:Choice xmlns:v="urn:schemas-microsoft-com:vml" Requires="v">
                <p:oleObj spid="_x0000_s1071" name="Image" r:id="rId4" imgW="5079240" imgH="3390120" progId="Photoshop.Image.12">
                  <p:embed/>
                </p:oleObj>
              </mc:Choice>
              <mc:Fallback>
                <p:oleObj name="Image" r:id="rId4" imgW="5079240" imgH="3390120" progId="Photoshop.Image.12">
                  <p:embed/>
                  <p:pic>
                    <p:nvPicPr>
                      <p:cNvPr id="0" name=""/>
                      <p:cNvPicPr/>
                      <p:nvPr/>
                    </p:nvPicPr>
                    <p:blipFill>
                      <a:blip r:embed="rId5"/>
                      <a:stretch>
                        <a:fillRect/>
                      </a:stretch>
                    </p:blipFill>
                    <p:spPr>
                      <a:xfrm>
                        <a:off x="2032000" y="2780928"/>
                        <a:ext cx="5080000" cy="3390900"/>
                      </a:xfrm>
                      <a:prstGeom prst="rect">
                        <a:avLst/>
                      </a:prstGeom>
                    </p:spPr>
                  </p:pic>
                </p:oleObj>
              </mc:Fallback>
            </mc:AlternateContent>
          </a:graphicData>
        </a:graphic>
      </p:graphicFrame>
      <p:pic>
        <p:nvPicPr>
          <p:cNvPr id="7" name="Picture 6"/>
          <p:cNvPicPr>
            <a:picLocks noChangeAspect="1"/>
          </p:cNvPicPr>
          <p:nvPr/>
        </p:nvPicPr>
        <p:blipFill>
          <a:blip r:embed="rId6"/>
          <a:stretch>
            <a:fillRect/>
          </a:stretch>
        </p:blipFill>
        <p:spPr>
          <a:xfrm>
            <a:off x="876762" y="3281455"/>
            <a:ext cx="7390476" cy="2523809"/>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557462" y="2041572"/>
            <a:ext cx="4029075" cy="1133475"/>
          </a:xfrm>
          <a:prstGeom prst="rect">
            <a:avLst/>
          </a:prstGeom>
        </p:spPr>
      </p:pic>
    </p:spTree>
    <p:extLst>
      <p:ext uri="{BB962C8B-B14F-4D97-AF65-F5344CB8AC3E}">
        <p14:creationId xmlns:p14="http://schemas.microsoft.com/office/powerpoint/2010/main" val="2723842612"/>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
                                            <p:txEl>
                                              <p:pRg st="0" end="0"/>
                                            </p:txEl>
                                          </p:spTgt>
                                        </p:tgtEl>
                                      </p:cBhvr>
                                    </p:animEffect>
                                    <p:set>
                                      <p:cBhvr>
                                        <p:cTn id="7" dur="1" fill="hold">
                                          <p:stCondLst>
                                            <p:cond delay="499"/>
                                          </p:stCondLst>
                                        </p:cTn>
                                        <p:tgtEl>
                                          <p:spTgt spid="3">
                                            <p:txEl>
                                              <p:pRg st="0" end="0"/>
                                            </p:txEl>
                                          </p:spTgt>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6"/>
                                        </p:tgtEl>
                                      </p:cBhvr>
                                    </p:animEffect>
                                    <p:set>
                                      <p:cBhvr>
                                        <p:cTn id="10" dur="1" fill="hold">
                                          <p:stCondLst>
                                            <p:cond delay="499"/>
                                          </p:stCondLst>
                                        </p:cTn>
                                        <p:tgtEl>
                                          <p:spTgt spid="6"/>
                                        </p:tgtEl>
                                        <p:attrNameLst>
                                          <p:attrName>style.visibility</p:attrName>
                                        </p:attrNameLst>
                                      </p:cBhvr>
                                      <p:to>
                                        <p:strVal val="hidden"/>
                                      </p:to>
                                    </p:se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par>
                                <p:cTn id="15" presetID="10"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Fine tuning search</a:t>
            </a:r>
            <a:endParaRPr lang="en-GB" dirty="0"/>
          </a:p>
        </p:txBody>
      </p:sp>
      <p:sp>
        <p:nvSpPr>
          <p:cNvPr id="3" name="Content Placeholder 2"/>
          <p:cNvSpPr>
            <a:spLocks noGrp="1"/>
          </p:cNvSpPr>
          <p:nvPr>
            <p:ph idx="1"/>
          </p:nvPr>
        </p:nvSpPr>
        <p:spPr/>
        <p:txBody>
          <a:bodyPr/>
          <a:lstStyle/>
          <a:p>
            <a:r>
              <a:rPr lang="en-GB" dirty="0" smtClean="0"/>
              <a:t>Search Feedback</a:t>
            </a:r>
          </a:p>
        </p:txBody>
      </p:sp>
      <p:sp>
        <p:nvSpPr>
          <p:cNvPr id="4" name="Rectangle 3"/>
          <p:cNvSpPr/>
          <p:nvPr/>
        </p:nvSpPr>
        <p:spPr>
          <a:xfrm>
            <a:off x="6732240" y="5229200"/>
            <a:ext cx="2232248" cy="1368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Object 5"/>
          <p:cNvGraphicFramePr>
            <a:graphicFrameLocks noChangeAspect="1"/>
          </p:cNvGraphicFramePr>
          <p:nvPr>
            <p:extLst>
              <p:ext uri="{D42A27DB-BD31-4B8C-83A1-F6EECF244321}">
                <p14:modId xmlns:p14="http://schemas.microsoft.com/office/powerpoint/2010/main" val="3567176268"/>
              </p:ext>
            </p:extLst>
          </p:nvPr>
        </p:nvGraphicFramePr>
        <p:xfrm>
          <a:off x="2032000" y="2780928"/>
          <a:ext cx="5080000" cy="3390900"/>
        </p:xfrm>
        <a:graphic>
          <a:graphicData uri="http://schemas.openxmlformats.org/presentationml/2006/ole">
            <mc:AlternateContent xmlns:mc="http://schemas.openxmlformats.org/markup-compatibility/2006">
              <mc:Choice xmlns:v="urn:schemas-microsoft-com:vml" Requires="v">
                <p:oleObj spid="_x0000_s2059" name="Image" r:id="rId4" imgW="5079240" imgH="3390120" progId="Photoshop.Image.12">
                  <p:embed/>
                </p:oleObj>
              </mc:Choice>
              <mc:Fallback>
                <p:oleObj name="Image" r:id="rId4" imgW="5079240" imgH="3390120" progId="Photoshop.Image.12">
                  <p:embed/>
                  <p:pic>
                    <p:nvPicPr>
                      <p:cNvPr id="0" name=""/>
                      <p:cNvPicPr/>
                      <p:nvPr/>
                    </p:nvPicPr>
                    <p:blipFill>
                      <a:blip r:embed="rId5"/>
                      <a:stretch>
                        <a:fillRect/>
                      </a:stretch>
                    </p:blipFill>
                    <p:spPr>
                      <a:xfrm>
                        <a:off x="2032000" y="2780928"/>
                        <a:ext cx="5080000" cy="3390900"/>
                      </a:xfrm>
                      <a:prstGeom prst="rect">
                        <a:avLst/>
                      </a:prstGeom>
                    </p:spPr>
                  </p:pic>
                </p:oleObj>
              </mc:Fallback>
            </mc:AlternateContent>
          </a:graphicData>
        </a:graphic>
      </p:graphicFrame>
      <p:sp>
        <p:nvSpPr>
          <p:cNvPr id="5" name="TextBox 4"/>
          <p:cNvSpPr txBox="1"/>
          <p:nvPr/>
        </p:nvSpPr>
        <p:spPr>
          <a:xfrm>
            <a:off x="1835696" y="3140968"/>
            <a:ext cx="5544616" cy="2215991"/>
          </a:xfrm>
          <a:prstGeom prst="rect">
            <a:avLst/>
          </a:prstGeom>
          <a:noFill/>
        </p:spPr>
        <p:txBody>
          <a:bodyPr wrap="square" rtlCol="0">
            <a:spAutoFit/>
          </a:bodyPr>
          <a:lstStyle/>
          <a:p>
            <a:r>
              <a:rPr lang="en-GB" sz="13600" dirty="0" smtClean="0">
                <a:solidFill>
                  <a:schemeClr val="bg1"/>
                </a:solidFill>
              </a:rPr>
              <a:t>DEMO</a:t>
            </a:r>
            <a:endParaRPr lang="en-GB" sz="13600" dirty="0">
              <a:solidFill>
                <a:schemeClr val="bg1"/>
              </a:solidFill>
            </a:endParaRPr>
          </a:p>
        </p:txBody>
      </p:sp>
    </p:spTree>
    <p:extLst>
      <p:ext uri="{BB962C8B-B14F-4D97-AF65-F5344CB8AC3E}">
        <p14:creationId xmlns:p14="http://schemas.microsoft.com/office/powerpoint/2010/main" val="832381945"/>
      </p:ext>
    </p:extLst>
  </p:cSld>
  <p:clrMapOvr>
    <a:masterClrMapping/>
  </p:clrMapOvr>
  <p:transition>
    <p:randomBa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732240" y="5229200"/>
            <a:ext cx="2232248" cy="1368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GB" dirty="0" smtClean="0"/>
              <a:t>Fine tuning search – Analytics</a:t>
            </a:r>
            <a:endParaRPr lang="en-GB" dirty="0"/>
          </a:p>
        </p:txBody>
      </p:sp>
      <p:sp>
        <p:nvSpPr>
          <p:cNvPr id="3" name="Content Placeholder 2"/>
          <p:cNvSpPr>
            <a:spLocks noGrp="1"/>
          </p:cNvSpPr>
          <p:nvPr>
            <p:ph idx="1"/>
          </p:nvPr>
        </p:nvSpPr>
        <p:spPr/>
        <p:txBody>
          <a:bodyPr>
            <a:normAutofit fontScale="92500" lnSpcReduction="10000"/>
          </a:bodyPr>
          <a:lstStyle/>
          <a:p>
            <a:r>
              <a:rPr lang="en-GB" dirty="0" smtClean="0"/>
              <a:t>Analytics reports</a:t>
            </a:r>
          </a:p>
          <a:p>
            <a:pPr lvl="1"/>
            <a:r>
              <a:rPr lang="en-GB" dirty="0" smtClean="0"/>
              <a:t>Number of Queries</a:t>
            </a:r>
          </a:p>
          <a:p>
            <a:pPr lvl="2"/>
            <a:r>
              <a:rPr lang="en-GB" dirty="0" smtClean="0"/>
              <a:t>Shows the total number of queries by date.</a:t>
            </a:r>
          </a:p>
          <a:p>
            <a:pPr lvl="1"/>
            <a:r>
              <a:rPr lang="en-GB" dirty="0" smtClean="0"/>
              <a:t>Top Queries</a:t>
            </a:r>
          </a:p>
          <a:p>
            <a:pPr lvl="2"/>
            <a:r>
              <a:rPr lang="en-GB" dirty="0" smtClean="0"/>
              <a:t>Shows the most popular searches your users perform</a:t>
            </a:r>
          </a:p>
          <a:p>
            <a:pPr lvl="1"/>
            <a:r>
              <a:rPr lang="en-GB" dirty="0" smtClean="0"/>
              <a:t>Failed Queries</a:t>
            </a:r>
          </a:p>
          <a:p>
            <a:pPr lvl="2"/>
            <a:r>
              <a:rPr lang="en-GB" dirty="0" smtClean="0"/>
              <a:t>Shows where no results were returned</a:t>
            </a:r>
          </a:p>
          <a:p>
            <a:pPr lvl="2"/>
            <a:r>
              <a:rPr lang="en-GB" dirty="0" smtClean="0"/>
              <a:t>Shows where low or no click through was performed</a:t>
            </a:r>
          </a:p>
          <a:p>
            <a:pPr lvl="1"/>
            <a:r>
              <a:rPr lang="en-GB" dirty="0" smtClean="0"/>
              <a:t>Best Bet Usage</a:t>
            </a:r>
          </a:p>
          <a:p>
            <a:pPr lvl="2"/>
            <a:r>
              <a:rPr lang="en-GB" dirty="0" smtClean="0"/>
              <a:t>Shows where your currently configured best bets are working</a:t>
            </a:r>
          </a:p>
          <a:p>
            <a:pPr lvl="1"/>
            <a:r>
              <a:rPr lang="en-GB" dirty="0" smtClean="0"/>
              <a:t>Best Bet Suggestions</a:t>
            </a:r>
          </a:p>
          <a:p>
            <a:pPr lvl="2"/>
            <a:r>
              <a:rPr lang="en-GB" dirty="0" smtClean="0"/>
              <a:t>Shows you what you could configure as Best Bets</a:t>
            </a:r>
          </a:p>
          <a:p>
            <a:pPr lvl="1"/>
            <a:endParaRPr lang="en-GB" dirty="0" smtClean="0"/>
          </a:p>
          <a:p>
            <a:endParaRPr lang="en-GB" dirty="0" smtClean="0"/>
          </a:p>
        </p:txBody>
      </p:sp>
    </p:spTree>
    <p:extLst>
      <p:ext uri="{BB962C8B-B14F-4D97-AF65-F5344CB8AC3E}">
        <p14:creationId xmlns:p14="http://schemas.microsoft.com/office/powerpoint/2010/main" val="2746671108"/>
      </p:ext>
    </p:extLst>
  </p:cSld>
  <p:clrMapOvr>
    <a:masterClrMapping/>
  </p:clrMapOvr>
  <p:transition>
    <p:randomBa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Fine tuning search – What Options?</a:t>
            </a:r>
            <a:endParaRPr lang="en-GB" dirty="0"/>
          </a:p>
        </p:txBody>
      </p:sp>
      <p:sp>
        <p:nvSpPr>
          <p:cNvPr id="3" name="Content Placeholder 2"/>
          <p:cNvSpPr>
            <a:spLocks noGrp="1"/>
          </p:cNvSpPr>
          <p:nvPr>
            <p:ph idx="1"/>
          </p:nvPr>
        </p:nvSpPr>
        <p:spPr/>
        <p:txBody>
          <a:bodyPr/>
          <a:lstStyle/>
          <a:p>
            <a:r>
              <a:rPr lang="en-GB" dirty="0" smtClean="0"/>
              <a:t>What can we do about it?</a:t>
            </a:r>
          </a:p>
          <a:p>
            <a:pPr lvl="1"/>
            <a:r>
              <a:rPr lang="en-GB" dirty="0" smtClean="0"/>
              <a:t>Affect Ranking</a:t>
            </a:r>
          </a:p>
          <a:p>
            <a:pPr lvl="2"/>
            <a:r>
              <a:rPr lang="en-GB" dirty="0" smtClean="0"/>
              <a:t>Query Logging/Ranking Models</a:t>
            </a:r>
          </a:p>
          <a:p>
            <a:pPr lvl="2"/>
            <a:r>
              <a:rPr lang="en-GB" dirty="0" smtClean="0"/>
              <a:t>Governance</a:t>
            </a:r>
          </a:p>
          <a:p>
            <a:pPr lvl="2"/>
            <a:r>
              <a:rPr lang="en-GB" dirty="0" smtClean="0"/>
              <a:t>Authoritative pages</a:t>
            </a:r>
          </a:p>
          <a:p>
            <a:pPr lvl="1"/>
            <a:r>
              <a:rPr lang="en-GB" dirty="0" smtClean="0"/>
              <a:t>Scopes (Result Types in 2013)</a:t>
            </a:r>
          </a:p>
          <a:p>
            <a:pPr lvl="1"/>
            <a:r>
              <a:rPr lang="en-GB" dirty="0" smtClean="0"/>
              <a:t>Keywords &amp; Best Bets</a:t>
            </a:r>
          </a:p>
          <a:p>
            <a:pPr lvl="1"/>
            <a:r>
              <a:rPr lang="en-GB" dirty="0" smtClean="0"/>
              <a:t>Thesaurus entries – Synonyms </a:t>
            </a:r>
          </a:p>
          <a:p>
            <a:pPr lvl="1"/>
            <a:r>
              <a:rPr lang="en-GB" dirty="0" smtClean="0"/>
              <a:t>People Search</a:t>
            </a:r>
          </a:p>
          <a:p>
            <a:pPr lvl="1"/>
            <a:r>
              <a:rPr lang="en-GB" dirty="0" smtClean="0"/>
              <a:t>Performance</a:t>
            </a:r>
          </a:p>
          <a:p>
            <a:pPr lvl="1"/>
            <a:endParaRPr lang="en-GB" dirty="0" smtClean="0"/>
          </a:p>
          <a:p>
            <a:pPr lvl="1"/>
            <a:endParaRPr lang="en-GB" dirty="0" smtClean="0"/>
          </a:p>
          <a:p>
            <a:pPr lvl="1"/>
            <a:endParaRPr lang="en-GB" dirty="0" smtClean="0"/>
          </a:p>
          <a:p>
            <a:pPr marL="0" indent="0">
              <a:buNone/>
            </a:pPr>
            <a:endParaRPr lang="en-GB" dirty="0" smtClean="0"/>
          </a:p>
        </p:txBody>
      </p:sp>
      <p:sp>
        <p:nvSpPr>
          <p:cNvPr id="4" name="Rectangle 3"/>
          <p:cNvSpPr/>
          <p:nvPr/>
        </p:nvSpPr>
        <p:spPr>
          <a:xfrm>
            <a:off x="6732240" y="5229200"/>
            <a:ext cx="2232248" cy="1368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87740930"/>
      </p:ext>
    </p:extLst>
  </p:cSld>
  <p:clrMapOvr>
    <a:masterClrMapping/>
  </p:clrMapOvr>
  <p:transition>
    <p:randomBa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Fine tuning search – Ranking</a:t>
            </a:r>
            <a:endParaRPr lang="en-GB" dirty="0"/>
          </a:p>
        </p:txBody>
      </p:sp>
      <p:sp>
        <p:nvSpPr>
          <p:cNvPr id="3" name="Content Placeholder 2"/>
          <p:cNvSpPr>
            <a:spLocks noGrp="1"/>
          </p:cNvSpPr>
          <p:nvPr>
            <p:ph idx="1"/>
          </p:nvPr>
        </p:nvSpPr>
        <p:spPr>
          <a:xfrm>
            <a:off x="457200" y="1935480"/>
            <a:ext cx="8229600" cy="1853560"/>
          </a:xfrm>
        </p:spPr>
        <p:txBody>
          <a:bodyPr>
            <a:normAutofit/>
          </a:bodyPr>
          <a:lstStyle/>
          <a:p>
            <a:r>
              <a:rPr lang="en-GB" dirty="0" smtClean="0"/>
              <a:t>Everything our users do in Search has the ability to affect ranking if we’re logging. </a:t>
            </a:r>
          </a:p>
          <a:p>
            <a:endParaRPr lang="en-GB" dirty="0" smtClean="0"/>
          </a:p>
          <a:p>
            <a:r>
              <a:rPr lang="en-GB" dirty="0" err="1" smtClean="0"/>
              <a:t>Devs</a:t>
            </a:r>
            <a:r>
              <a:rPr lang="en-GB" dirty="0" smtClean="0"/>
              <a:t> must use the </a:t>
            </a:r>
            <a:r>
              <a:rPr lang="en-GB" dirty="0" err="1" smtClean="0"/>
              <a:t>RecordClick</a:t>
            </a:r>
            <a:r>
              <a:rPr lang="en-GB" dirty="0" smtClean="0"/>
              <a:t>() method in custom code</a:t>
            </a:r>
          </a:p>
          <a:p>
            <a:endParaRPr lang="en-GB" dirty="0" smtClean="0"/>
          </a:p>
          <a:p>
            <a:endParaRPr lang="en-GB" dirty="0" smtClean="0"/>
          </a:p>
          <a:p>
            <a:pPr marL="0" indent="0">
              <a:buNone/>
            </a:pPr>
            <a:endParaRPr lang="en-GB" dirty="0" smtClean="0"/>
          </a:p>
          <a:p>
            <a:endParaRPr lang="en-GB" dirty="0" smtClean="0"/>
          </a:p>
        </p:txBody>
      </p:sp>
      <p:sp>
        <p:nvSpPr>
          <p:cNvPr id="4" name="Rectangle 3"/>
          <p:cNvSpPr/>
          <p:nvPr/>
        </p:nvSpPr>
        <p:spPr>
          <a:xfrm>
            <a:off x="6732240" y="5229200"/>
            <a:ext cx="2232248" cy="1368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Content Placeholder 2"/>
          <p:cNvSpPr txBox="1">
            <a:spLocks/>
          </p:cNvSpPr>
          <p:nvPr/>
        </p:nvSpPr>
        <p:spPr>
          <a:xfrm>
            <a:off x="457200" y="3989743"/>
            <a:ext cx="8363272" cy="2478914"/>
          </a:xfrm>
          <a:prstGeom prst="rect">
            <a:avLst/>
          </a:prstGeom>
        </p:spPr>
        <p:txBody>
          <a:bodyPr vert="horz">
            <a:normAutofit/>
          </a:bodyPr>
          <a:lstStyle>
            <a:lvl1pPr marL="274320" indent="-274320" algn="l" rtl="0" eaLnBrk="1" latinLnBrk="0" hangingPunct="1">
              <a:spcBef>
                <a:spcPct val="20000"/>
              </a:spcBef>
              <a:buClr>
                <a:schemeClr val="tx1">
                  <a:lumMod val="75000"/>
                  <a:lumOff val="25000"/>
                </a:schemeClr>
              </a:buClr>
              <a:buSzPct val="95000"/>
              <a:buFont typeface="Wingdings 2"/>
              <a:buChar char=""/>
              <a:defRPr kumimoji="0" sz="2600" kern="1200">
                <a:solidFill>
                  <a:schemeClr val="tx1"/>
                </a:solidFill>
                <a:latin typeface="+mj-lt"/>
                <a:ea typeface="+mn-ea"/>
                <a:cs typeface="+mn-cs"/>
              </a:defRPr>
            </a:lvl1pPr>
            <a:lvl2pPr marL="640080" indent="-246888" algn="l" rtl="0" eaLnBrk="1" latinLnBrk="0" hangingPunct="1">
              <a:spcBef>
                <a:spcPct val="20000"/>
              </a:spcBef>
              <a:buClr>
                <a:schemeClr val="tx1">
                  <a:lumMod val="65000"/>
                  <a:lumOff val="35000"/>
                </a:schemeClr>
              </a:buClr>
              <a:buSzPct val="85000"/>
              <a:buFont typeface="Wingdings 2"/>
              <a:buChar char=""/>
              <a:defRPr kumimoji="0" sz="2400" kern="1200">
                <a:solidFill>
                  <a:schemeClr val="tx1"/>
                </a:solidFill>
                <a:latin typeface="+mj-lt"/>
                <a:ea typeface="+mn-ea"/>
                <a:cs typeface="+mn-cs"/>
              </a:defRPr>
            </a:lvl2pPr>
            <a:lvl3pPr marL="914400" indent="-246888" algn="l" rtl="0" eaLnBrk="1" latinLnBrk="0" hangingPunct="1">
              <a:spcBef>
                <a:spcPct val="20000"/>
              </a:spcBef>
              <a:buClr>
                <a:schemeClr val="tx1">
                  <a:lumMod val="50000"/>
                  <a:lumOff val="50000"/>
                </a:schemeClr>
              </a:buClr>
              <a:buSzPct val="70000"/>
              <a:buFont typeface="Wingdings 2"/>
              <a:buChar char=""/>
              <a:defRPr kumimoji="0" sz="2100" kern="1200">
                <a:solidFill>
                  <a:schemeClr val="tx1"/>
                </a:solidFill>
                <a:latin typeface="+mj-lt"/>
                <a:ea typeface="+mn-ea"/>
                <a:cs typeface="+mn-cs"/>
              </a:defRPr>
            </a:lvl3pPr>
            <a:lvl4pPr marL="1188720" indent="-210312" algn="l" rtl="0" eaLnBrk="1" latinLnBrk="0" hangingPunct="1">
              <a:spcBef>
                <a:spcPct val="20000"/>
              </a:spcBef>
              <a:buClr>
                <a:srgbClr val="005A5C"/>
              </a:buClr>
              <a:buSzPct val="65000"/>
              <a:buFont typeface="Wingdings 2"/>
              <a:buChar char=""/>
              <a:defRPr kumimoji="0" sz="2000" kern="1200">
                <a:solidFill>
                  <a:schemeClr val="tx1"/>
                </a:solidFill>
                <a:latin typeface="+mj-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j-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r>
              <a:rPr lang="en-GB" dirty="0"/>
              <a:t>There are a couple of ways to DIRECTLY affect ranking</a:t>
            </a:r>
          </a:p>
          <a:p>
            <a:pPr lvl="1"/>
            <a:r>
              <a:rPr lang="en-GB" dirty="0"/>
              <a:t>In Query (FAST 2010 &amp; SP2013 only) using XRANK</a:t>
            </a:r>
          </a:p>
          <a:p>
            <a:pPr lvl="1"/>
            <a:r>
              <a:rPr lang="en-GB" dirty="0"/>
              <a:t>Custom Ranking Model </a:t>
            </a:r>
            <a:r>
              <a:rPr lang="en-GB" dirty="0" smtClean="0"/>
              <a:t>using XML</a:t>
            </a:r>
            <a:endParaRPr lang="en-GB" dirty="0"/>
          </a:p>
          <a:p>
            <a:pPr lvl="2"/>
            <a:r>
              <a:rPr lang="en-GB" dirty="0"/>
              <a:t>Can then be used in an extended Core Results web part</a:t>
            </a:r>
            <a:endParaRPr lang="en-GB" dirty="0" smtClean="0"/>
          </a:p>
          <a:p>
            <a:endParaRPr lang="en-GB" dirty="0" smtClean="0"/>
          </a:p>
          <a:p>
            <a:pPr marL="0" indent="0">
              <a:buFont typeface="Wingdings 2"/>
              <a:buNone/>
            </a:pPr>
            <a:endParaRPr lang="en-GB" dirty="0" smtClean="0"/>
          </a:p>
          <a:p>
            <a:endParaRPr lang="en-GB" dirty="0" smtClean="0"/>
          </a:p>
        </p:txBody>
      </p:sp>
      <p:pic>
        <p:nvPicPr>
          <p:cNvPr id="8" name="Picture 7"/>
          <p:cNvPicPr>
            <a:picLocks noChangeAspect="1"/>
          </p:cNvPicPr>
          <p:nvPr/>
        </p:nvPicPr>
        <p:blipFill>
          <a:blip r:embed="rId3"/>
          <a:stretch>
            <a:fillRect/>
          </a:stretch>
        </p:blipFill>
        <p:spPr>
          <a:xfrm>
            <a:off x="1712955" y="2780928"/>
            <a:ext cx="4874440" cy="555857"/>
          </a:xfrm>
          <a:prstGeom prst="rect">
            <a:avLst/>
          </a:prstGeom>
        </p:spPr>
      </p:pic>
    </p:spTree>
    <p:extLst>
      <p:ext uri="{BB962C8B-B14F-4D97-AF65-F5344CB8AC3E}">
        <p14:creationId xmlns:p14="http://schemas.microsoft.com/office/powerpoint/2010/main" val="2756990655"/>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Fine tuning search –Authoritative Pages</a:t>
            </a:r>
            <a:endParaRPr lang="en-GB" dirty="0"/>
          </a:p>
        </p:txBody>
      </p:sp>
      <p:sp>
        <p:nvSpPr>
          <p:cNvPr id="3" name="Content Placeholder 2"/>
          <p:cNvSpPr>
            <a:spLocks noGrp="1"/>
          </p:cNvSpPr>
          <p:nvPr>
            <p:ph idx="1"/>
          </p:nvPr>
        </p:nvSpPr>
        <p:spPr/>
        <p:txBody>
          <a:bodyPr/>
          <a:lstStyle/>
          <a:p>
            <a:r>
              <a:rPr lang="en-GB" dirty="0" smtClean="0"/>
              <a:t>Authoritative Pages (Farm Level) :-</a:t>
            </a:r>
          </a:p>
          <a:p>
            <a:endParaRPr lang="en-GB" dirty="0" smtClean="0"/>
          </a:p>
          <a:p>
            <a:endParaRPr lang="en-GB" dirty="0" smtClean="0"/>
          </a:p>
        </p:txBody>
      </p:sp>
      <p:sp>
        <p:nvSpPr>
          <p:cNvPr id="4" name="Rectangle 3"/>
          <p:cNvSpPr/>
          <p:nvPr/>
        </p:nvSpPr>
        <p:spPr>
          <a:xfrm>
            <a:off x="6732240" y="5229200"/>
            <a:ext cx="2232248" cy="1368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36098" y="3413763"/>
            <a:ext cx="4981575"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7786" y="2859514"/>
            <a:ext cx="2808312" cy="20228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3635896" y="4666447"/>
            <a:ext cx="4572000" cy="1200329"/>
          </a:xfrm>
          <a:prstGeom prst="rect">
            <a:avLst/>
          </a:prstGeom>
        </p:spPr>
        <p:txBody>
          <a:bodyPr>
            <a:spAutoFit/>
          </a:bodyPr>
          <a:lstStyle/>
          <a:p>
            <a:r>
              <a:rPr lang="en-GB" dirty="0"/>
              <a:t>The relevance ranking for a search result is determined in part by how far (in clicks) the result is from a URL that is designated as most authoritative</a:t>
            </a:r>
          </a:p>
        </p:txBody>
      </p:sp>
      <p:pic>
        <p:nvPicPr>
          <p:cNvPr id="7" name="Picture 6"/>
          <p:cNvPicPr>
            <a:picLocks noChangeAspect="1"/>
          </p:cNvPicPr>
          <p:nvPr/>
        </p:nvPicPr>
        <p:blipFill>
          <a:blip r:embed="rId5"/>
          <a:stretch>
            <a:fillRect/>
          </a:stretch>
        </p:blipFill>
        <p:spPr>
          <a:xfrm>
            <a:off x="3521493" y="2430039"/>
            <a:ext cx="4996179" cy="4147991"/>
          </a:xfrm>
          <a:prstGeom prst="rect">
            <a:avLst/>
          </a:prstGeom>
        </p:spPr>
      </p:pic>
    </p:spTree>
    <p:extLst>
      <p:ext uri="{BB962C8B-B14F-4D97-AF65-F5344CB8AC3E}">
        <p14:creationId xmlns:p14="http://schemas.microsoft.com/office/powerpoint/2010/main" val="2580671374"/>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1027"/>
                                        </p:tgtEl>
                                      </p:cBhvr>
                                    </p:animEffect>
                                    <p:set>
                                      <p:cBhvr>
                                        <p:cTn id="10" dur="1" fill="hold">
                                          <p:stCondLst>
                                            <p:cond delay="499"/>
                                          </p:stCondLst>
                                        </p:cTn>
                                        <p:tgtEl>
                                          <p:spTgt spid="1027"/>
                                        </p:tgtEl>
                                        <p:attrNameLst>
                                          <p:attrName>style.visibility</p:attrName>
                                        </p:attrNameLst>
                                      </p:cBhvr>
                                      <p:to>
                                        <p:strVal val="hidden"/>
                                      </p:to>
                                    </p:se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Fine tuning search – Governance</a:t>
            </a:r>
            <a:endParaRPr lang="en-GB" dirty="0"/>
          </a:p>
        </p:txBody>
      </p:sp>
      <p:sp>
        <p:nvSpPr>
          <p:cNvPr id="4" name="Rectangle 3"/>
          <p:cNvSpPr/>
          <p:nvPr/>
        </p:nvSpPr>
        <p:spPr>
          <a:xfrm>
            <a:off x="6660232" y="5373216"/>
            <a:ext cx="2232248" cy="1368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 @</a:t>
            </a:r>
            <a:r>
              <a:rPr lang="en-GB" dirty="0" err="1"/>
              <a:t>Naoko_Strega</a:t>
            </a:r>
            <a:endParaRPr lang="en-GB" dirty="0"/>
          </a:p>
          <a:p>
            <a:pPr algn="ctr"/>
            <a:endParaRPr lang="en-GB"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28" y="1988840"/>
            <a:ext cx="7704856" cy="3496819"/>
          </a:xfrm>
          <a:prstGeom prst="rect">
            <a:avLst/>
          </a:prstGeom>
        </p:spPr>
      </p:pic>
      <p:sp>
        <p:nvSpPr>
          <p:cNvPr id="11" name="TextBox 10"/>
          <p:cNvSpPr txBox="1"/>
          <p:nvPr/>
        </p:nvSpPr>
        <p:spPr>
          <a:xfrm>
            <a:off x="7273654" y="5496714"/>
            <a:ext cx="1005403" cy="215444"/>
          </a:xfrm>
          <a:prstGeom prst="rect">
            <a:avLst/>
          </a:prstGeom>
          <a:noFill/>
        </p:spPr>
        <p:txBody>
          <a:bodyPr wrap="none" rtlCol="0">
            <a:spAutoFit/>
          </a:bodyPr>
          <a:lstStyle/>
          <a:p>
            <a:r>
              <a:rPr lang="en-GB" sz="800" dirty="0" smtClean="0"/>
              <a:t>© @</a:t>
            </a:r>
            <a:r>
              <a:rPr lang="en-GB" sz="800" dirty="0" err="1" smtClean="0"/>
              <a:t>Naoko_Strega</a:t>
            </a:r>
            <a:endParaRPr lang="en-GB" sz="800" dirty="0"/>
          </a:p>
        </p:txBody>
      </p:sp>
    </p:spTree>
    <p:extLst>
      <p:ext uri="{BB962C8B-B14F-4D97-AF65-F5344CB8AC3E}">
        <p14:creationId xmlns:p14="http://schemas.microsoft.com/office/powerpoint/2010/main" val="4099149257"/>
      </p:ext>
    </p:extLst>
  </p:cSld>
  <p:clrMapOvr>
    <a:masterClrMapping/>
  </p:clrMapOvr>
  <p:transition>
    <p:randomBa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Fine tuning search – Governance</a:t>
            </a:r>
            <a:endParaRPr lang="en-GB" dirty="0"/>
          </a:p>
        </p:txBody>
      </p:sp>
      <p:sp>
        <p:nvSpPr>
          <p:cNvPr id="3" name="Content Placeholder 2"/>
          <p:cNvSpPr>
            <a:spLocks noGrp="1"/>
          </p:cNvSpPr>
          <p:nvPr>
            <p:ph idx="1"/>
          </p:nvPr>
        </p:nvSpPr>
        <p:spPr>
          <a:xfrm>
            <a:off x="457200" y="1935480"/>
            <a:ext cx="8229600" cy="2501632"/>
          </a:xfrm>
        </p:spPr>
        <p:txBody>
          <a:bodyPr>
            <a:normAutofit/>
          </a:bodyPr>
          <a:lstStyle/>
          <a:p>
            <a:r>
              <a:rPr lang="en-GB" dirty="0" smtClean="0"/>
              <a:t>The act of governance will improve search.</a:t>
            </a:r>
          </a:p>
          <a:p>
            <a:r>
              <a:rPr lang="en-GB" dirty="0" smtClean="0"/>
              <a:t>What do we mean by governance</a:t>
            </a:r>
          </a:p>
          <a:p>
            <a:pPr lvl="1"/>
            <a:r>
              <a:rPr lang="en-GB" dirty="0" smtClean="0"/>
              <a:t>E.g. Folders – The deeper an item is, the LOWER it’s ranking</a:t>
            </a:r>
          </a:p>
          <a:p>
            <a:pPr lvl="1"/>
            <a:r>
              <a:rPr lang="en-GB" dirty="0" smtClean="0"/>
              <a:t>Metadata tagging – Improves the search experience</a:t>
            </a:r>
          </a:p>
          <a:p>
            <a:pPr lvl="1"/>
            <a:r>
              <a:rPr lang="en-GB" dirty="0" smtClean="0"/>
              <a:t>Social tagging – “I Like it” improves rank</a:t>
            </a:r>
          </a:p>
          <a:p>
            <a:endParaRPr lang="en-GB" dirty="0" smtClean="0"/>
          </a:p>
        </p:txBody>
      </p:sp>
      <p:sp>
        <p:nvSpPr>
          <p:cNvPr id="4" name="Rectangle 3"/>
          <p:cNvSpPr/>
          <p:nvPr/>
        </p:nvSpPr>
        <p:spPr>
          <a:xfrm>
            <a:off x="6732240" y="5229200"/>
            <a:ext cx="2232248" cy="1368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hlinkClick r:id="rId3" action="ppaction://hlinkfile"/>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48064" y="4212499"/>
            <a:ext cx="2244080" cy="2244080"/>
          </a:xfrm>
          <a:prstGeom prst="rect">
            <a:avLst/>
          </a:prstGeom>
        </p:spPr>
      </p:pic>
      <p:pic>
        <p:nvPicPr>
          <p:cNvPr id="6" name="Picture 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60299" y="4036874"/>
            <a:ext cx="1815386" cy="2595330"/>
          </a:xfrm>
          <a:prstGeom prst="rect">
            <a:avLst/>
          </a:prstGeom>
        </p:spPr>
      </p:pic>
      <p:sp>
        <p:nvSpPr>
          <p:cNvPr id="7" name="TextBox 6"/>
          <p:cNvSpPr txBox="1"/>
          <p:nvPr/>
        </p:nvSpPr>
        <p:spPr>
          <a:xfrm>
            <a:off x="323528" y="4797152"/>
            <a:ext cx="4968552" cy="830997"/>
          </a:xfrm>
          <a:prstGeom prst="rect">
            <a:avLst/>
          </a:prstGeom>
          <a:noFill/>
        </p:spPr>
        <p:txBody>
          <a:bodyPr wrap="square" rtlCol="0">
            <a:spAutoFit/>
          </a:bodyPr>
          <a:lstStyle/>
          <a:p>
            <a:pPr marL="457200" indent="-457200">
              <a:buFont typeface="Arial" pitchFamily="34" charset="0"/>
              <a:buChar char="•"/>
            </a:pPr>
            <a:r>
              <a:rPr lang="en-GB" sz="2400" dirty="0" err="1">
                <a:latin typeface="+mj-lt"/>
              </a:rPr>
              <a:t>Ruven</a:t>
            </a:r>
            <a:r>
              <a:rPr lang="en-GB" sz="2400" dirty="0">
                <a:latin typeface="+mj-lt"/>
              </a:rPr>
              <a:t> </a:t>
            </a:r>
            <a:r>
              <a:rPr lang="en-GB" sz="2400" dirty="0" err="1" smtClean="0">
                <a:latin typeface="+mj-lt"/>
              </a:rPr>
              <a:t>Gotz’s</a:t>
            </a:r>
            <a:r>
              <a:rPr lang="en-GB" sz="2400" dirty="0" smtClean="0">
                <a:latin typeface="+mj-lt"/>
              </a:rPr>
              <a:t> </a:t>
            </a:r>
            <a:r>
              <a:rPr lang="en-GB" sz="2400" dirty="0">
                <a:latin typeface="+mj-lt"/>
              </a:rPr>
              <a:t>book </a:t>
            </a:r>
            <a:r>
              <a:rPr lang="en-GB" sz="1200" dirty="0">
                <a:latin typeface="+mj-lt"/>
              </a:rPr>
              <a:t>(Click on book for Amazon link)</a:t>
            </a:r>
          </a:p>
          <a:p>
            <a:pPr marL="457200" indent="-457200">
              <a:buFont typeface="Arial" pitchFamily="34" charset="0"/>
              <a:buChar char="•"/>
            </a:pPr>
            <a:r>
              <a:rPr lang="en-GB" sz="2400" dirty="0">
                <a:latin typeface="+mj-lt"/>
              </a:rPr>
              <a:t>Ant Clay’s book </a:t>
            </a:r>
            <a:r>
              <a:rPr lang="en-GB" sz="1200" dirty="0">
                <a:latin typeface="+mj-lt"/>
              </a:rPr>
              <a:t>(</a:t>
            </a:r>
            <a:r>
              <a:rPr lang="en-GB" sz="1200" dirty="0"/>
              <a:t>click on book for </a:t>
            </a:r>
            <a:r>
              <a:rPr lang="en-GB" sz="1200" dirty="0" err="1"/>
              <a:t>leanpub</a:t>
            </a:r>
            <a:r>
              <a:rPr lang="en-GB" sz="1200" dirty="0"/>
              <a:t> link</a:t>
            </a:r>
            <a:r>
              <a:rPr lang="en-GB" sz="1200" dirty="0" smtClean="0"/>
              <a:t>)</a:t>
            </a:r>
            <a:endParaRPr lang="en-GB" sz="1200" dirty="0"/>
          </a:p>
        </p:txBody>
      </p:sp>
    </p:spTree>
    <p:extLst>
      <p:ext uri="{BB962C8B-B14F-4D97-AF65-F5344CB8AC3E}">
        <p14:creationId xmlns:p14="http://schemas.microsoft.com/office/powerpoint/2010/main" val="1768626058"/>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Who am I?</a:t>
            </a:r>
            <a:endParaRPr lang="en-GB" dirty="0"/>
          </a:p>
        </p:txBody>
      </p:sp>
      <p:sp>
        <p:nvSpPr>
          <p:cNvPr id="3" name="Content Placeholder 2"/>
          <p:cNvSpPr>
            <a:spLocks noGrp="1"/>
          </p:cNvSpPr>
          <p:nvPr>
            <p:ph idx="1"/>
          </p:nvPr>
        </p:nvSpPr>
        <p:spPr/>
        <p:txBody>
          <a:bodyPr/>
          <a:lstStyle/>
          <a:p>
            <a:r>
              <a:rPr lang="en-GB" dirty="0" smtClean="0"/>
              <a:t>Paul Hunt</a:t>
            </a:r>
          </a:p>
          <a:p>
            <a:r>
              <a:rPr lang="en-GB" dirty="0" smtClean="0"/>
              <a:t>SharePoint Consultant since 2006, Worked in IT &amp; Telecoms since 1988</a:t>
            </a:r>
          </a:p>
          <a:p>
            <a:r>
              <a:rPr lang="en-GB" dirty="0" smtClean="0"/>
              <a:t>Working for MS Gold Partner Eurodata, now part of Trinity Expert Systems Group</a:t>
            </a:r>
          </a:p>
          <a:p>
            <a:endParaRPr lang="en-GB" dirty="0"/>
          </a:p>
          <a:p>
            <a:r>
              <a:rPr lang="en-GB" dirty="0" smtClean="0"/>
              <a:t>Blog: </a:t>
            </a:r>
            <a:r>
              <a:rPr lang="en-GB" dirty="0" smtClean="0">
                <a:solidFill>
                  <a:srgbClr val="002060"/>
                </a:solidFill>
              </a:rPr>
              <a:t>www.myfatblog.co.uk</a:t>
            </a:r>
          </a:p>
          <a:p>
            <a:r>
              <a:rPr lang="en-GB" dirty="0" smtClean="0"/>
              <a:t>Twitter: @</a:t>
            </a:r>
            <a:r>
              <a:rPr lang="en-GB" dirty="0" err="1" smtClean="0"/>
              <a:t>cimares</a:t>
            </a:r>
            <a:endParaRPr lang="en-GB" dirty="0"/>
          </a:p>
          <a:p>
            <a:endParaRPr lang="en-GB" dirty="0"/>
          </a:p>
        </p:txBody>
      </p:sp>
      <p:pic>
        <p:nvPicPr>
          <p:cNvPr id="1026" name="Picture 2" descr="C:\Users\paulh\Pictures\TopOfTheWorl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16216" y="368827"/>
            <a:ext cx="1812056" cy="199665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Trinity Logonolinesmall"/>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32040" y="5594887"/>
            <a:ext cx="1754229" cy="792088"/>
          </a:xfrm>
          <a:prstGeom prst="rect">
            <a:avLst/>
          </a:prstGeom>
          <a:noFill/>
        </p:spPr>
      </p:pic>
    </p:spTree>
    <p:extLst>
      <p:ext uri="{BB962C8B-B14F-4D97-AF65-F5344CB8AC3E}">
        <p14:creationId xmlns:p14="http://schemas.microsoft.com/office/powerpoint/2010/main" val="3651528577"/>
      </p:ext>
    </p:extLst>
  </p:cSld>
  <p:clrMapOvr>
    <a:masterClrMapping/>
  </p:clrMapOvr>
  <p:transition>
    <p:randomBa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Fine tuning search – Scopes</a:t>
            </a:r>
            <a:endParaRPr lang="en-GB" dirty="0"/>
          </a:p>
        </p:txBody>
      </p:sp>
      <p:sp>
        <p:nvSpPr>
          <p:cNvPr id="3" name="Content Placeholder 2"/>
          <p:cNvSpPr>
            <a:spLocks noGrp="1"/>
          </p:cNvSpPr>
          <p:nvPr>
            <p:ph idx="1"/>
          </p:nvPr>
        </p:nvSpPr>
        <p:spPr>
          <a:xfrm>
            <a:off x="457200" y="1935480"/>
            <a:ext cx="8229600" cy="1853560"/>
          </a:xfrm>
        </p:spPr>
        <p:txBody>
          <a:bodyPr/>
          <a:lstStyle/>
          <a:p>
            <a:r>
              <a:rPr lang="en-GB" dirty="0" smtClean="0"/>
              <a:t>User experience tuning</a:t>
            </a:r>
            <a:endParaRPr lang="en-GB" dirty="0"/>
          </a:p>
          <a:p>
            <a:r>
              <a:rPr lang="en-GB" dirty="0" smtClean="0"/>
              <a:t>Can be configured at a Farm or Site Collection Level in 2010</a:t>
            </a:r>
          </a:p>
          <a:p>
            <a:r>
              <a:rPr lang="en-GB" dirty="0" smtClean="0"/>
              <a:t>Avoid having too many scopes</a:t>
            </a:r>
          </a:p>
        </p:txBody>
      </p:sp>
      <p:sp>
        <p:nvSpPr>
          <p:cNvPr id="4" name="Rectangle 3"/>
          <p:cNvSpPr/>
          <p:nvPr/>
        </p:nvSpPr>
        <p:spPr>
          <a:xfrm>
            <a:off x="6732240" y="5229200"/>
            <a:ext cx="2232248" cy="1368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457200" y="3861048"/>
            <a:ext cx="7972400" cy="2517612"/>
          </a:xfrm>
          <a:prstGeom prst="rect">
            <a:avLst/>
          </a:prstGeom>
        </p:spPr>
        <p:txBody>
          <a:bodyPr vert="horz">
            <a:normAutofit/>
          </a:bodyPr>
          <a:lstStyle/>
          <a:p>
            <a:pPr marL="274320" indent="-274320">
              <a:spcBef>
                <a:spcPct val="20000"/>
              </a:spcBef>
              <a:buClr>
                <a:schemeClr val="tx1">
                  <a:lumMod val="75000"/>
                  <a:lumOff val="25000"/>
                </a:schemeClr>
              </a:buClr>
              <a:buSzPct val="95000"/>
              <a:buFont typeface="Wingdings 2"/>
              <a:buChar char=""/>
            </a:pPr>
            <a:r>
              <a:rPr lang="en-GB" sz="2600" dirty="0">
                <a:latin typeface="+mj-lt"/>
              </a:rPr>
              <a:t>Level of control greatly enhanced in SP2013</a:t>
            </a:r>
          </a:p>
          <a:p>
            <a:pPr marL="640080" lvl="1" indent="-246888">
              <a:spcBef>
                <a:spcPct val="20000"/>
              </a:spcBef>
              <a:buClr>
                <a:schemeClr val="tx1">
                  <a:lumMod val="65000"/>
                  <a:lumOff val="35000"/>
                </a:schemeClr>
              </a:buClr>
              <a:buSzPct val="85000"/>
              <a:buFont typeface="Wingdings 2"/>
              <a:buChar char=""/>
            </a:pPr>
            <a:r>
              <a:rPr lang="en-GB" sz="2400" dirty="0">
                <a:latin typeface="+mj-lt"/>
              </a:rPr>
              <a:t>Scopes have disappeared, we now have Result Sources</a:t>
            </a:r>
          </a:p>
          <a:p>
            <a:pPr marL="640080" lvl="1" indent="-246888">
              <a:spcBef>
                <a:spcPct val="20000"/>
              </a:spcBef>
              <a:buClr>
                <a:schemeClr val="tx1">
                  <a:lumMod val="65000"/>
                  <a:lumOff val="35000"/>
                </a:schemeClr>
              </a:buClr>
              <a:buSzPct val="85000"/>
              <a:buFont typeface="Wingdings 2"/>
              <a:buChar char=""/>
            </a:pPr>
            <a:r>
              <a:rPr lang="en-GB" sz="2400" dirty="0">
                <a:latin typeface="+mj-lt"/>
              </a:rPr>
              <a:t>Controllable down to the web level</a:t>
            </a:r>
          </a:p>
        </p:txBody>
      </p:sp>
    </p:spTree>
    <p:extLst>
      <p:ext uri="{BB962C8B-B14F-4D97-AF65-F5344CB8AC3E}">
        <p14:creationId xmlns:p14="http://schemas.microsoft.com/office/powerpoint/2010/main" val="1205162464"/>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Fine tuning search – Best Bets</a:t>
            </a:r>
            <a:endParaRPr lang="en-GB" dirty="0"/>
          </a:p>
        </p:txBody>
      </p:sp>
      <p:sp>
        <p:nvSpPr>
          <p:cNvPr id="4" name="Rectangle 3"/>
          <p:cNvSpPr/>
          <p:nvPr/>
        </p:nvSpPr>
        <p:spPr>
          <a:xfrm>
            <a:off x="6732240" y="5229200"/>
            <a:ext cx="2232248" cy="1368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5220072" y="2636912"/>
            <a:ext cx="3744416" cy="2308324"/>
          </a:xfrm>
          <a:prstGeom prst="rect">
            <a:avLst/>
          </a:prstGeom>
          <a:noFill/>
        </p:spPr>
        <p:txBody>
          <a:bodyPr wrap="square" rtlCol="0">
            <a:spAutoFit/>
          </a:bodyPr>
          <a:lstStyle/>
          <a:p>
            <a:pPr marL="285750" indent="-285750">
              <a:buFont typeface="Arial" panose="020B0604020202020204" pitchFamily="34" charset="0"/>
              <a:buChar char="•"/>
            </a:pPr>
            <a:r>
              <a:rPr lang="en-GB" dirty="0" smtClean="0"/>
              <a:t>Triggered by keywords</a:t>
            </a:r>
          </a:p>
          <a:p>
            <a:pPr marL="285750" indent="-285750">
              <a:buFont typeface="Arial" panose="020B0604020202020204" pitchFamily="34" charset="0"/>
              <a:buChar char="•"/>
            </a:pPr>
            <a:r>
              <a:rPr lang="en-GB" dirty="0" smtClean="0"/>
              <a:t>Configured at a Site Collection Level (Usually the Search SC)</a:t>
            </a:r>
          </a:p>
          <a:p>
            <a:pPr marL="285750" indent="-285750">
              <a:buFont typeface="Arial" panose="020B0604020202020204" pitchFamily="34" charset="0"/>
              <a:buChar char="•"/>
            </a:pPr>
            <a:r>
              <a:rPr lang="en-GB" dirty="0" smtClean="0"/>
              <a:t>Can be Scheduled!</a:t>
            </a:r>
          </a:p>
          <a:p>
            <a:pPr marL="285750" indent="-285750">
              <a:buFont typeface="Arial" panose="020B0604020202020204" pitchFamily="34" charset="0"/>
              <a:buChar char="•"/>
            </a:pPr>
            <a:r>
              <a:rPr lang="en-GB" dirty="0" smtClean="0"/>
              <a:t>Can be configured by PowerShell</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smtClean="0"/>
              <a:t>Supported limit is 200 Keywords per site collection.</a:t>
            </a:r>
            <a:endParaRPr lang="en-GB"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60" y="2636352"/>
            <a:ext cx="4003099" cy="2448272"/>
          </a:xfrm>
          <a:prstGeom prst="rect">
            <a:avLst/>
          </a:prstGeom>
        </p:spPr>
      </p:pic>
    </p:spTree>
    <p:extLst>
      <p:ext uri="{BB962C8B-B14F-4D97-AF65-F5344CB8AC3E}">
        <p14:creationId xmlns:p14="http://schemas.microsoft.com/office/powerpoint/2010/main" val="3409836602"/>
      </p:ext>
    </p:extLst>
  </p:cSld>
  <p:clrMapOvr>
    <a:masterClrMapping/>
  </p:clrMapOvr>
  <p:transition>
    <p:randomBa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Fine tuning search – Best Bets</a:t>
            </a:r>
            <a:endParaRPr lang="en-GB" dirty="0"/>
          </a:p>
        </p:txBody>
      </p:sp>
      <p:sp>
        <p:nvSpPr>
          <p:cNvPr id="4" name="Rectangle 3"/>
          <p:cNvSpPr/>
          <p:nvPr/>
        </p:nvSpPr>
        <p:spPr>
          <a:xfrm>
            <a:off x="6732240" y="5229200"/>
            <a:ext cx="2232248" cy="1368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5220072" y="2636912"/>
            <a:ext cx="3744416" cy="1477328"/>
          </a:xfrm>
          <a:prstGeom prst="rect">
            <a:avLst/>
          </a:prstGeom>
          <a:noFill/>
        </p:spPr>
        <p:txBody>
          <a:bodyPr wrap="square" rtlCol="0">
            <a:spAutoFit/>
          </a:bodyPr>
          <a:lstStyle/>
          <a:p>
            <a:pPr marL="285750" indent="-285750">
              <a:buFont typeface="Arial" panose="020B0604020202020204" pitchFamily="34" charset="0"/>
              <a:buChar char="•"/>
            </a:pPr>
            <a:r>
              <a:rPr lang="en-GB" dirty="0" smtClean="0"/>
              <a:t>Triggered by keywords</a:t>
            </a:r>
          </a:p>
          <a:p>
            <a:pPr marL="285750" indent="-285750">
              <a:buFont typeface="Arial" panose="020B0604020202020204" pitchFamily="34" charset="0"/>
              <a:buChar char="•"/>
            </a:pPr>
            <a:r>
              <a:rPr lang="en-GB" dirty="0" smtClean="0"/>
              <a:t>Configured at a Site Collection Level (Usually the Search SC)</a:t>
            </a:r>
          </a:p>
          <a:p>
            <a:pPr marL="285750" indent="-285750">
              <a:buFont typeface="Arial" panose="020B0604020202020204" pitchFamily="34" charset="0"/>
              <a:buChar char="•"/>
            </a:pPr>
            <a:r>
              <a:rPr lang="en-GB" dirty="0" smtClean="0"/>
              <a:t>Can be Scheduled!</a:t>
            </a:r>
          </a:p>
          <a:p>
            <a:pPr marL="285750" indent="-285750">
              <a:buFont typeface="Arial" panose="020B0604020202020204" pitchFamily="34" charset="0"/>
              <a:buChar char="•"/>
            </a:pPr>
            <a:r>
              <a:rPr lang="en-GB" dirty="0"/>
              <a:t>Can be configured by </a:t>
            </a:r>
            <a:r>
              <a:rPr lang="en-GB" dirty="0" smtClean="0"/>
              <a:t>PowerShell</a:t>
            </a:r>
            <a:endParaRPr lang="en-GB" dirty="0"/>
          </a:p>
        </p:txBody>
      </p:sp>
      <p:sp>
        <p:nvSpPr>
          <p:cNvPr id="3" name="TextBox 2"/>
          <p:cNvSpPr txBox="1"/>
          <p:nvPr/>
        </p:nvSpPr>
        <p:spPr>
          <a:xfrm>
            <a:off x="5364088" y="4293096"/>
            <a:ext cx="3168352" cy="1200329"/>
          </a:xfrm>
          <a:prstGeom prst="rect">
            <a:avLst/>
          </a:prstGeom>
          <a:noFill/>
        </p:spPr>
        <p:txBody>
          <a:bodyPr wrap="square" rtlCol="0">
            <a:spAutoFit/>
          </a:bodyPr>
          <a:lstStyle/>
          <a:p>
            <a:r>
              <a:rPr lang="en-GB" sz="7200" dirty="0" smtClean="0"/>
              <a:t>DEMO</a:t>
            </a:r>
            <a:endParaRPr lang="en-GB" sz="7200"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60" y="2636352"/>
            <a:ext cx="4003099" cy="2448272"/>
          </a:xfrm>
          <a:prstGeom prst="rect">
            <a:avLst/>
          </a:prstGeom>
        </p:spPr>
      </p:pic>
    </p:spTree>
    <p:extLst>
      <p:ext uri="{BB962C8B-B14F-4D97-AF65-F5344CB8AC3E}">
        <p14:creationId xmlns:p14="http://schemas.microsoft.com/office/powerpoint/2010/main" val="3835249674"/>
      </p:ext>
    </p:extLst>
  </p:cSld>
  <p:clrMapOvr>
    <a:masterClrMapping/>
  </p:clrMapOvr>
  <p:transition>
    <p:randomBa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Fine tuning search – Thesaurus</a:t>
            </a:r>
            <a:endParaRPr lang="en-GB" dirty="0"/>
          </a:p>
        </p:txBody>
      </p:sp>
      <p:sp>
        <p:nvSpPr>
          <p:cNvPr id="4" name="Rectangle 3"/>
          <p:cNvSpPr/>
          <p:nvPr/>
        </p:nvSpPr>
        <p:spPr>
          <a:xfrm>
            <a:off x="6732240" y="5229200"/>
            <a:ext cx="2232248" cy="1368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432048" y="1662458"/>
            <a:ext cx="7776864" cy="5201424"/>
          </a:xfrm>
          <a:prstGeom prst="rect">
            <a:avLst/>
          </a:prstGeom>
          <a:noFill/>
        </p:spPr>
        <p:txBody>
          <a:bodyPr wrap="square" rtlCol="0">
            <a:spAutoFit/>
          </a:bodyPr>
          <a:lstStyle/>
          <a:p>
            <a:pPr algn="ctr"/>
            <a:r>
              <a:rPr lang="en-GB" sz="16600" dirty="0" smtClean="0"/>
              <a:t>Best</a:t>
            </a:r>
          </a:p>
          <a:p>
            <a:pPr algn="ctr"/>
            <a:r>
              <a:rPr lang="en-GB" sz="16600" dirty="0" smtClean="0"/>
              <a:t>Bet!</a:t>
            </a:r>
            <a:endParaRPr lang="en-GB" sz="16600"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26772" y="1969462"/>
            <a:ext cx="4587416" cy="4587416"/>
          </a:xfrm>
          <a:prstGeom prst="rect">
            <a:avLst/>
          </a:prstGeom>
        </p:spPr>
      </p:pic>
    </p:spTree>
    <p:extLst>
      <p:ext uri="{BB962C8B-B14F-4D97-AF65-F5344CB8AC3E}">
        <p14:creationId xmlns:p14="http://schemas.microsoft.com/office/powerpoint/2010/main" val="135123517"/>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Fine tuning search – Thesaurus</a:t>
            </a:r>
            <a:endParaRPr lang="en-GB" dirty="0"/>
          </a:p>
        </p:txBody>
      </p:sp>
      <p:sp>
        <p:nvSpPr>
          <p:cNvPr id="4" name="Rectangle 3"/>
          <p:cNvSpPr/>
          <p:nvPr/>
        </p:nvSpPr>
        <p:spPr>
          <a:xfrm>
            <a:off x="6732240" y="5229200"/>
            <a:ext cx="2232248" cy="1368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2319671" y="5540266"/>
            <a:ext cx="4414192" cy="1107996"/>
          </a:xfrm>
          <a:prstGeom prst="rect">
            <a:avLst/>
          </a:prstGeom>
          <a:noFill/>
        </p:spPr>
        <p:txBody>
          <a:bodyPr wrap="square" rtlCol="0">
            <a:spAutoFit/>
          </a:bodyPr>
          <a:lstStyle/>
          <a:p>
            <a:pPr algn="ctr"/>
            <a:r>
              <a:rPr lang="en-GB" sz="6600" dirty="0" smtClean="0"/>
              <a:t>Dr Who</a:t>
            </a:r>
            <a:endParaRPr lang="en-GB" sz="6600" dirty="0"/>
          </a:p>
        </p:txBody>
      </p:sp>
      <p:sp>
        <p:nvSpPr>
          <p:cNvPr id="9" name="TextBox 8"/>
          <p:cNvSpPr txBox="1"/>
          <p:nvPr/>
        </p:nvSpPr>
        <p:spPr>
          <a:xfrm rot="1386190">
            <a:off x="6818705" y="2339519"/>
            <a:ext cx="2157772" cy="461665"/>
          </a:xfrm>
          <a:prstGeom prst="rect">
            <a:avLst/>
          </a:prstGeom>
          <a:noFill/>
        </p:spPr>
        <p:txBody>
          <a:bodyPr wrap="square" rtlCol="0">
            <a:spAutoFit/>
          </a:bodyPr>
          <a:lstStyle/>
          <a:p>
            <a:r>
              <a:rPr lang="en-GB" sz="2400" dirty="0" smtClean="0"/>
              <a:t>Theta Sigma</a:t>
            </a:r>
            <a:endParaRPr lang="en-GB" sz="2400" dirty="0"/>
          </a:p>
        </p:txBody>
      </p:sp>
      <p:sp>
        <p:nvSpPr>
          <p:cNvPr id="12" name="TextBox 11"/>
          <p:cNvSpPr txBox="1"/>
          <p:nvPr/>
        </p:nvSpPr>
        <p:spPr>
          <a:xfrm rot="20620746">
            <a:off x="3513186" y="2161066"/>
            <a:ext cx="2525251" cy="461665"/>
          </a:xfrm>
          <a:prstGeom prst="rect">
            <a:avLst/>
          </a:prstGeom>
          <a:noFill/>
        </p:spPr>
        <p:txBody>
          <a:bodyPr wrap="square" rtlCol="0">
            <a:spAutoFit/>
          </a:bodyPr>
          <a:lstStyle/>
          <a:p>
            <a:r>
              <a:rPr lang="en-GB" sz="2400" dirty="0" smtClean="0"/>
              <a:t>Time’s Champion</a:t>
            </a:r>
            <a:endParaRPr lang="en-GB" sz="2400" dirty="0"/>
          </a:p>
        </p:txBody>
      </p:sp>
      <p:sp>
        <p:nvSpPr>
          <p:cNvPr id="13" name="TextBox 12"/>
          <p:cNvSpPr txBox="1"/>
          <p:nvPr/>
        </p:nvSpPr>
        <p:spPr>
          <a:xfrm rot="20030863">
            <a:off x="504260" y="3993345"/>
            <a:ext cx="2072010" cy="461665"/>
          </a:xfrm>
          <a:prstGeom prst="rect">
            <a:avLst/>
          </a:prstGeom>
          <a:noFill/>
        </p:spPr>
        <p:txBody>
          <a:bodyPr wrap="square" rtlCol="0">
            <a:spAutoFit/>
          </a:bodyPr>
          <a:lstStyle/>
          <a:p>
            <a:r>
              <a:rPr lang="en-GB" sz="2400" dirty="0" err="1" smtClean="0"/>
              <a:t>Ka</a:t>
            </a:r>
            <a:r>
              <a:rPr lang="en-GB" sz="2400" dirty="0" smtClean="0"/>
              <a:t> </a:t>
            </a:r>
            <a:r>
              <a:rPr lang="en-GB" sz="2400" dirty="0" err="1" smtClean="0"/>
              <a:t>Faraq</a:t>
            </a:r>
            <a:r>
              <a:rPr lang="en-GB" sz="2400" dirty="0" smtClean="0"/>
              <a:t> </a:t>
            </a:r>
            <a:r>
              <a:rPr lang="en-GB" sz="2400" dirty="0" err="1" smtClean="0"/>
              <a:t>Gatri</a:t>
            </a:r>
            <a:endParaRPr lang="en-GB" sz="2400" dirty="0"/>
          </a:p>
        </p:txBody>
      </p:sp>
      <p:sp>
        <p:nvSpPr>
          <p:cNvPr id="14" name="TextBox 13"/>
          <p:cNvSpPr txBox="1"/>
          <p:nvPr/>
        </p:nvSpPr>
        <p:spPr>
          <a:xfrm rot="845727">
            <a:off x="5687155" y="2572632"/>
            <a:ext cx="2480118" cy="461665"/>
          </a:xfrm>
          <a:prstGeom prst="rect">
            <a:avLst/>
          </a:prstGeom>
          <a:noFill/>
        </p:spPr>
        <p:txBody>
          <a:bodyPr wrap="square" rtlCol="0">
            <a:spAutoFit/>
          </a:bodyPr>
          <a:lstStyle/>
          <a:p>
            <a:r>
              <a:rPr lang="en-GB" sz="2400" dirty="0"/>
              <a:t>Johann Schmidt</a:t>
            </a:r>
          </a:p>
        </p:txBody>
      </p:sp>
      <p:sp>
        <p:nvSpPr>
          <p:cNvPr id="15" name="TextBox 14"/>
          <p:cNvSpPr txBox="1"/>
          <p:nvPr/>
        </p:nvSpPr>
        <p:spPr>
          <a:xfrm rot="20848640">
            <a:off x="407686" y="5270858"/>
            <a:ext cx="2202605" cy="461665"/>
          </a:xfrm>
          <a:prstGeom prst="rect">
            <a:avLst/>
          </a:prstGeom>
          <a:noFill/>
        </p:spPr>
        <p:txBody>
          <a:bodyPr wrap="square" rtlCol="0">
            <a:spAutoFit/>
          </a:bodyPr>
          <a:lstStyle/>
          <a:p>
            <a:r>
              <a:rPr lang="en-GB" sz="2400" dirty="0" smtClean="0"/>
              <a:t>The Sandman</a:t>
            </a:r>
            <a:endParaRPr lang="en-GB" sz="2400" dirty="0"/>
          </a:p>
        </p:txBody>
      </p:sp>
      <p:sp>
        <p:nvSpPr>
          <p:cNvPr id="16" name="TextBox 15"/>
          <p:cNvSpPr txBox="1"/>
          <p:nvPr/>
        </p:nvSpPr>
        <p:spPr>
          <a:xfrm rot="1912239">
            <a:off x="1037855" y="2391183"/>
            <a:ext cx="2442422" cy="461665"/>
          </a:xfrm>
          <a:prstGeom prst="rect">
            <a:avLst/>
          </a:prstGeom>
          <a:noFill/>
        </p:spPr>
        <p:txBody>
          <a:bodyPr wrap="square" rtlCol="0">
            <a:spAutoFit/>
          </a:bodyPr>
          <a:lstStyle/>
          <a:p>
            <a:r>
              <a:rPr lang="en-GB" sz="2400" dirty="0" smtClean="0"/>
              <a:t>The Doctor</a:t>
            </a:r>
            <a:endParaRPr lang="en-GB" sz="2400" dirty="0"/>
          </a:p>
        </p:txBody>
      </p:sp>
      <p:sp>
        <p:nvSpPr>
          <p:cNvPr id="17" name="TextBox 16"/>
          <p:cNvSpPr txBox="1"/>
          <p:nvPr/>
        </p:nvSpPr>
        <p:spPr>
          <a:xfrm rot="2069162">
            <a:off x="6293358" y="5329494"/>
            <a:ext cx="3205226" cy="461665"/>
          </a:xfrm>
          <a:prstGeom prst="rect">
            <a:avLst/>
          </a:prstGeom>
          <a:noFill/>
        </p:spPr>
        <p:txBody>
          <a:bodyPr wrap="square" rtlCol="0">
            <a:spAutoFit/>
          </a:bodyPr>
          <a:lstStyle/>
          <a:p>
            <a:r>
              <a:rPr lang="en-GB" sz="2400" dirty="0" smtClean="0"/>
              <a:t>Maximus </a:t>
            </a:r>
            <a:r>
              <a:rPr lang="en-GB" sz="2400" dirty="0" err="1" smtClean="0"/>
              <a:t>Pettulian</a:t>
            </a:r>
            <a:endParaRPr lang="en-GB" sz="2400" dirty="0"/>
          </a:p>
        </p:txBody>
      </p:sp>
      <p:sp>
        <p:nvSpPr>
          <p:cNvPr id="18" name="TextBox 17"/>
          <p:cNvSpPr txBox="1"/>
          <p:nvPr/>
        </p:nvSpPr>
        <p:spPr>
          <a:xfrm rot="20668513">
            <a:off x="6330016" y="3338788"/>
            <a:ext cx="2716921" cy="461665"/>
          </a:xfrm>
          <a:prstGeom prst="rect">
            <a:avLst/>
          </a:prstGeom>
          <a:noFill/>
        </p:spPr>
        <p:txBody>
          <a:bodyPr wrap="square" rtlCol="0">
            <a:spAutoFit/>
          </a:bodyPr>
          <a:lstStyle/>
          <a:p>
            <a:r>
              <a:rPr lang="en-GB" sz="2400" dirty="0" smtClean="0"/>
              <a:t>The Threefold Man</a:t>
            </a:r>
            <a:endParaRPr lang="en-GB" sz="2400" dirty="0"/>
          </a:p>
        </p:txBody>
      </p:sp>
      <p:sp>
        <p:nvSpPr>
          <p:cNvPr id="20" name="TextBox 19"/>
          <p:cNvSpPr txBox="1"/>
          <p:nvPr/>
        </p:nvSpPr>
        <p:spPr>
          <a:xfrm rot="21440040">
            <a:off x="381607" y="3171919"/>
            <a:ext cx="2306324" cy="461665"/>
          </a:xfrm>
          <a:prstGeom prst="rect">
            <a:avLst/>
          </a:prstGeom>
          <a:noFill/>
        </p:spPr>
        <p:txBody>
          <a:bodyPr wrap="square" rtlCol="0">
            <a:spAutoFit/>
          </a:bodyPr>
          <a:lstStyle/>
          <a:p>
            <a:r>
              <a:rPr lang="en-GB" sz="2400" dirty="0" smtClean="0"/>
              <a:t>The Dark Lord</a:t>
            </a:r>
            <a:endParaRPr lang="en-GB" sz="2400" dirty="0"/>
          </a:p>
        </p:txBody>
      </p:sp>
      <p:sp>
        <p:nvSpPr>
          <p:cNvPr id="21" name="TextBox 20"/>
          <p:cNvSpPr txBox="1"/>
          <p:nvPr/>
        </p:nvSpPr>
        <p:spPr>
          <a:xfrm rot="21440040">
            <a:off x="6377655" y="4103219"/>
            <a:ext cx="2839983" cy="461665"/>
          </a:xfrm>
          <a:prstGeom prst="rect">
            <a:avLst/>
          </a:prstGeom>
          <a:noFill/>
        </p:spPr>
        <p:txBody>
          <a:bodyPr wrap="square" rtlCol="0">
            <a:spAutoFit/>
          </a:bodyPr>
          <a:lstStyle/>
          <a:p>
            <a:r>
              <a:rPr lang="en-GB" sz="2400" dirty="0" smtClean="0"/>
              <a:t>Sir Doctor of </a:t>
            </a:r>
            <a:r>
              <a:rPr lang="en-GB" sz="2400" dirty="0" err="1" smtClean="0"/>
              <a:t>Tardis</a:t>
            </a:r>
            <a:endParaRPr lang="en-GB" sz="2400" dirty="0"/>
          </a:p>
        </p:txBody>
      </p:sp>
      <p:sp>
        <p:nvSpPr>
          <p:cNvPr id="22" name="TextBox 21"/>
          <p:cNvSpPr txBox="1"/>
          <p:nvPr/>
        </p:nvSpPr>
        <p:spPr>
          <a:xfrm rot="21440040">
            <a:off x="2500880" y="1890499"/>
            <a:ext cx="1773310" cy="461665"/>
          </a:xfrm>
          <a:prstGeom prst="rect">
            <a:avLst/>
          </a:prstGeom>
          <a:noFill/>
        </p:spPr>
        <p:txBody>
          <a:bodyPr wrap="square" rtlCol="0">
            <a:spAutoFit/>
          </a:bodyPr>
          <a:lstStyle/>
          <a:p>
            <a:r>
              <a:rPr lang="en-GB" sz="2400" dirty="0" smtClean="0"/>
              <a:t>John Smith</a:t>
            </a:r>
            <a:endParaRPr lang="en-GB" sz="2400"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82592" y="3153098"/>
            <a:ext cx="3045932" cy="2284449"/>
          </a:xfrm>
          <a:prstGeom prst="rect">
            <a:avLst/>
          </a:prstGeom>
        </p:spPr>
      </p:pic>
    </p:spTree>
    <p:extLst>
      <p:ext uri="{BB962C8B-B14F-4D97-AF65-F5344CB8AC3E}">
        <p14:creationId xmlns:p14="http://schemas.microsoft.com/office/powerpoint/2010/main" val="3718922804"/>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childTnLst>
                          </p:cTn>
                        </p:par>
                        <p:par>
                          <p:cTn id="25" fill="hold">
                            <p:stCondLst>
                              <p:cond delay="2000"/>
                            </p:stCondLst>
                            <p:childTnLst>
                              <p:par>
                                <p:cTn id="26" presetID="10" presetClass="entr" presetSubtype="0"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par>
                          <p:cTn id="33" fill="hold">
                            <p:stCondLst>
                              <p:cond delay="3000"/>
                            </p:stCondLst>
                            <p:childTnLst>
                              <p:par>
                                <p:cTn id="34" presetID="10" presetClass="entr" presetSubtype="0"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500"/>
                                        <p:tgtEl>
                                          <p:spTgt spid="17"/>
                                        </p:tgtEl>
                                      </p:cBhvr>
                                    </p:animEffect>
                                  </p:childTnLst>
                                </p:cTn>
                              </p:par>
                            </p:childTnLst>
                          </p:cTn>
                        </p:par>
                        <p:par>
                          <p:cTn id="37" fill="hold">
                            <p:stCondLst>
                              <p:cond delay="3500"/>
                            </p:stCondLst>
                            <p:childTnLst>
                              <p:par>
                                <p:cTn id="38" presetID="10" presetClass="entr" presetSubtype="0" fill="hold" grpId="0"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500"/>
                                        <p:tgtEl>
                                          <p:spTgt spid="14"/>
                                        </p:tgtEl>
                                      </p:cBhvr>
                                    </p:animEffect>
                                  </p:childTnLst>
                                </p:cTn>
                              </p:par>
                            </p:childTnLst>
                          </p:cTn>
                        </p:par>
                        <p:par>
                          <p:cTn id="41" fill="hold">
                            <p:stCondLst>
                              <p:cond delay="4000"/>
                            </p:stCondLst>
                            <p:childTnLst>
                              <p:par>
                                <p:cTn id="42" presetID="10" presetClass="entr" presetSubtype="0" fill="hold" grpId="0" nodeType="after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fade">
                                      <p:cBhvr>
                                        <p:cTn id="44" dur="500"/>
                                        <p:tgtEl>
                                          <p:spTgt spid="20"/>
                                        </p:tgtEl>
                                      </p:cBhvr>
                                    </p:animEffect>
                                  </p:childTnLst>
                                </p:cTn>
                              </p:par>
                            </p:childTnLst>
                          </p:cTn>
                        </p:par>
                        <p:par>
                          <p:cTn id="45" fill="hold">
                            <p:stCondLst>
                              <p:cond delay="4500"/>
                            </p:stCondLst>
                            <p:childTnLst>
                              <p:par>
                                <p:cTn id="46" presetID="10" presetClass="entr" presetSubtype="0"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500"/>
                                        <p:tgtEl>
                                          <p:spTgt spid="21"/>
                                        </p:tgtEl>
                                      </p:cBhvr>
                                    </p:animEffect>
                                  </p:childTnLst>
                                </p:cTn>
                              </p:par>
                            </p:childTnLst>
                          </p:cTn>
                        </p:par>
                        <p:par>
                          <p:cTn id="49" fill="hold">
                            <p:stCondLst>
                              <p:cond delay="5000"/>
                            </p:stCondLst>
                            <p:childTnLst>
                              <p:par>
                                <p:cTn id="50" presetID="10" presetClass="entr" presetSubtype="0"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fade">
                                      <p:cBhvr>
                                        <p:cTn id="5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2" grpId="0"/>
      <p:bldP spid="13" grpId="0"/>
      <p:bldP spid="14" grpId="0"/>
      <p:bldP spid="15" grpId="0"/>
      <p:bldP spid="16" grpId="0"/>
      <p:bldP spid="17" grpId="0"/>
      <p:bldP spid="18" grpId="0"/>
      <p:bldP spid="20" grpId="0"/>
      <p:bldP spid="21" grpId="0"/>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Fine tuning search - Thesaurus</a:t>
            </a:r>
            <a:endParaRPr lang="en-GB" dirty="0"/>
          </a:p>
        </p:txBody>
      </p:sp>
      <p:sp>
        <p:nvSpPr>
          <p:cNvPr id="3" name="Content Placeholder 2"/>
          <p:cNvSpPr>
            <a:spLocks noGrp="1"/>
          </p:cNvSpPr>
          <p:nvPr>
            <p:ph idx="1"/>
          </p:nvPr>
        </p:nvSpPr>
        <p:spPr/>
        <p:txBody>
          <a:bodyPr/>
          <a:lstStyle/>
          <a:p>
            <a:r>
              <a:rPr lang="en-GB" dirty="0" smtClean="0"/>
              <a:t>(SP2010) Thesaurus file per language</a:t>
            </a:r>
          </a:p>
        </p:txBody>
      </p:sp>
      <p:sp>
        <p:nvSpPr>
          <p:cNvPr id="4" name="Rectangle 3"/>
          <p:cNvSpPr/>
          <p:nvPr/>
        </p:nvSpPr>
        <p:spPr>
          <a:xfrm>
            <a:off x="6732240" y="5229200"/>
            <a:ext cx="2232248" cy="1368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4741576" y="3363503"/>
            <a:ext cx="3826768" cy="646331"/>
          </a:xfrm>
          <a:prstGeom prst="rect">
            <a:avLst/>
          </a:prstGeom>
          <a:noFill/>
        </p:spPr>
        <p:txBody>
          <a:bodyPr wrap="square" rtlCol="0">
            <a:spAutoFit/>
          </a:bodyPr>
          <a:lstStyle/>
          <a:p>
            <a:r>
              <a:rPr lang="en-GB" dirty="0" smtClean="0"/>
              <a:t>Expansions – Search for additional terms, as well as the original query</a:t>
            </a:r>
            <a:endParaRPr lang="en-GB" dirty="0"/>
          </a:p>
        </p:txBody>
      </p:sp>
      <p:pic>
        <p:nvPicPr>
          <p:cNvPr id="8" name="Picture 7"/>
          <p:cNvPicPr>
            <a:picLocks noChangeAspect="1"/>
          </p:cNvPicPr>
          <p:nvPr/>
        </p:nvPicPr>
        <p:blipFill>
          <a:blip r:embed="rId3"/>
          <a:stretch>
            <a:fillRect/>
          </a:stretch>
        </p:blipFill>
        <p:spPr>
          <a:xfrm>
            <a:off x="755576" y="2818038"/>
            <a:ext cx="3600000" cy="3095238"/>
          </a:xfrm>
          <a:prstGeom prst="rect">
            <a:avLst/>
          </a:prstGeom>
        </p:spPr>
      </p:pic>
      <p:sp>
        <p:nvSpPr>
          <p:cNvPr id="9" name="TextBox 8"/>
          <p:cNvSpPr txBox="1"/>
          <p:nvPr/>
        </p:nvSpPr>
        <p:spPr>
          <a:xfrm>
            <a:off x="4741576" y="4130040"/>
            <a:ext cx="3826768" cy="646331"/>
          </a:xfrm>
          <a:prstGeom prst="rect">
            <a:avLst/>
          </a:prstGeom>
          <a:noFill/>
        </p:spPr>
        <p:txBody>
          <a:bodyPr wrap="square" rtlCol="0">
            <a:spAutoFit/>
          </a:bodyPr>
          <a:lstStyle/>
          <a:p>
            <a:r>
              <a:rPr lang="en-GB" dirty="0" smtClean="0"/>
              <a:t>Replacements – Search for different terms, ignoring the original query</a:t>
            </a:r>
            <a:endParaRPr lang="en-GB" dirty="0"/>
          </a:p>
        </p:txBody>
      </p:sp>
      <p:sp>
        <p:nvSpPr>
          <p:cNvPr id="10" name="Left Arrow 9"/>
          <p:cNvSpPr/>
          <p:nvPr/>
        </p:nvSpPr>
        <p:spPr>
          <a:xfrm>
            <a:off x="2349696" y="3470645"/>
            <a:ext cx="2304256" cy="43204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Left Arrow 10"/>
          <p:cNvSpPr/>
          <p:nvPr/>
        </p:nvSpPr>
        <p:spPr>
          <a:xfrm>
            <a:off x="2381542" y="4195674"/>
            <a:ext cx="2304256" cy="43204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04028045"/>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animBg="1"/>
      <p:bldP spid="1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Fine tuning search - Thesaurus</a:t>
            </a:r>
            <a:endParaRPr lang="en-GB" dirty="0"/>
          </a:p>
        </p:txBody>
      </p:sp>
      <p:sp>
        <p:nvSpPr>
          <p:cNvPr id="3" name="Content Placeholder 2"/>
          <p:cNvSpPr>
            <a:spLocks noGrp="1"/>
          </p:cNvSpPr>
          <p:nvPr>
            <p:ph idx="1"/>
          </p:nvPr>
        </p:nvSpPr>
        <p:spPr/>
        <p:txBody>
          <a:bodyPr/>
          <a:lstStyle/>
          <a:p>
            <a:r>
              <a:rPr lang="en-GB" dirty="0" smtClean="0"/>
              <a:t> (SP2013) Single CSV file including all Languages</a:t>
            </a:r>
            <a:endParaRPr lang="en-GB" dirty="0"/>
          </a:p>
        </p:txBody>
      </p:sp>
      <p:sp>
        <p:nvSpPr>
          <p:cNvPr id="4" name="Rectangle 3"/>
          <p:cNvSpPr/>
          <p:nvPr/>
        </p:nvSpPr>
        <p:spPr>
          <a:xfrm>
            <a:off x="6732240" y="5229200"/>
            <a:ext cx="2232248" cy="1368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p:cNvPicPr>
            <a:picLocks noChangeAspect="1"/>
          </p:cNvPicPr>
          <p:nvPr/>
        </p:nvPicPr>
        <p:blipFill>
          <a:blip r:embed="rId3"/>
          <a:stretch>
            <a:fillRect/>
          </a:stretch>
        </p:blipFill>
        <p:spPr>
          <a:xfrm>
            <a:off x="827584" y="3356992"/>
            <a:ext cx="3528392" cy="1687491"/>
          </a:xfrm>
          <a:prstGeom prst="rect">
            <a:avLst/>
          </a:prstGeom>
        </p:spPr>
      </p:pic>
      <p:sp>
        <p:nvSpPr>
          <p:cNvPr id="6" name="TextBox 5"/>
          <p:cNvSpPr txBox="1"/>
          <p:nvPr/>
        </p:nvSpPr>
        <p:spPr>
          <a:xfrm>
            <a:off x="5004048" y="3600572"/>
            <a:ext cx="3456384" cy="1200329"/>
          </a:xfrm>
          <a:prstGeom prst="rect">
            <a:avLst/>
          </a:prstGeom>
          <a:noFill/>
        </p:spPr>
        <p:txBody>
          <a:bodyPr wrap="square" rtlCol="0">
            <a:spAutoFit/>
          </a:bodyPr>
          <a:lstStyle/>
          <a:p>
            <a:r>
              <a:rPr lang="en-GB" dirty="0" smtClean="0"/>
              <a:t>All entries are Expansions. </a:t>
            </a:r>
          </a:p>
          <a:p>
            <a:endParaRPr lang="en-GB" dirty="0"/>
          </a:p>
          <a:p>
            <a:r>
              <a:rPr lang="en-GB" dirty="0" smtClean="0"/>
              <a:t>Replacement sets have been removed</a:t>
            </a:r>
            <a:endParaRPr lang="en-GB" dirty="0"/>
          </a:p>
        </p:txBody>
      </p:sp>
      <p:sp>
        <p:nvSpPr>
          <p:cNvPr id="7" name="Rectangle 6"/>
          <p:cNvSpPr/>
          <p:nvPr/>
        </p:nvSpPr>
        <p:spPr>
          <a:xfrm>
            <a:off x="395536" y="5373216"/>
            <a:ext cx="8424936" cy="523220"/>
          </a:xfrm>
          <a:prstGeom prst="rect">
            <a:avLst/>
          </a:prstGeom>
        </p:spPr>
        <p:txBody>
          <a:bodyPr wrap="square">
            <a:spAutoFit/>
          </a:bodyPr>
          <a:lstStyle/>
          <a:p>
            <a:r>
              <a:rPr lang="en-GB" sz="1400" dirty="0">
                <a:latin typeface="Consolas" pitchFamily="49" charset="0"/>
                <a:cs typeface="Consolas" pitchFamily="49" charset="0"/>
              </a:rPr>
              <a:t>$</a:t>
            </a:r>
            <a:r>
              <a:rPr lang="en-GB" sz="1400" dirty="0" err="1">
                <a:latin typeface="Consolas" pitchFamily="49" charset="0"/>
                <a:cs typeface="Consolas" pitchFamily="49" charset="0"/>
              </a:rPr>
              <a:t>searchApp</a:t>
            </a:r>
            <a:r>
              <a:rPr lang="en-GB" sz="1400" dirty="0">
                <a:latin typeface="Consolas" pitchFamily="49" charset="0"/>
                <a:cs typeface="Consolas" pitchFamily="49" charset="0"/>
              </a:rPr>
              <a:t> = </a:t>
            </a:r>
            <a:r>
              <a:rPr lang="en-GB" sz="1400" dirty="0" smtClean="0">
                <a:latin typeface="Consolas" pitchFamily="49" charset="0"/>
                <a:cs typeface="Consolas" pitchFamily="49" charset="0"/>
              </a:rPr>
              <a:t>Get-</a:t>
            </a:r>
            <a:r>
              <a:rPr lang="en-GB" sz="1400" dirty="0" err="1" smtClean="0">
                <a:latin typeface="Consolas" pitchFamily="49" charset="0"/>
                <a:cs typeface="Consolas" pitchFamily="49" charset="0"/>
              </a:rPr>
              <a:t>SPEnterpriseSearchServiceApplication</a:t>
            </a:r>
            <a:r>
              <a:rPr lang="en-GB" sz="1400" dirty="0" smtClean="0">
                <a:latin typeface="Consolas" pitchFamily="49" charset="0"/>
                <a:cs typeface="Consolas" pitchFamily="49" charset="0"/>
              </a:rPr>
              <a:t> [GUID] </a:t>
            </a:r>
          </a:p>
          <a:p>
            <a:r>
              <a:rPr lang="en-GB" sz="1400" dirty="0" smtClean="0">
                <a:latin typeface="Consolas" pitchFamily="49" charset="0"/>
                <a:cs typeface="Consolas" pitchFamily="49" charset="0"/>
              </a:rPr>
              <a:t>Import-</a:t>
            </a:r>
            <a:r>
              <a:rPr lang="en-GB" sz="1400" dirty="0" err="1" smtClean="0">
                <a:latin typeface="Consolas" pitchFamily="49" charset="0"/>
                <a:cs typeface="Consolas" pitchFamily="49" charset="0"/>
              </a:rPr>
              <a:t>SPEnterpriseSearchThesaurus</a:t>
            </a:r>
            <a:r>
              <a:rPr lang="en-GB" sz="1400" dirty="0" smtClean="0">
                <a:latin typeface="Consolas" pitchFamily="49" charset="0"/>
                <a:cs typeface="Consolas" pitchFamily="49" charset="0"/>
              </a:rPr>
              <a:t> </a:t>
            </a:r>
            <a:r>
              <a:rPr lang="en-GB" sz="1400" dirty="0">
                <a:latin typeface="Consolas" pitchFamily="49" charset="0"/>
                <a:cs typeface="Consolas" pitchFamily="49" charset="0"/>
              </a:rPr>
              <a:t>-</a:t>
            </a:r>
            <a:r>
              <a:rPr lang="en-GB" sz="1400" dirty="0" err="1">
                <a:latin typeface="Consolas" pitchFamily="49" charset="0"/>
                <a:cs typeface="Consolas" pitchFamily="49" charset="0"/>
              </a:rPr>
              <a:t>SearchApplication</a:t>
            </a:r>
            <a:r>
              <a:rPr lang="en-GB" sz="1400" dirty="0">
                <a:latin typeface="Consolas" pitchFamily="49" charset="0"/>
                <a:cs typeface="Consolas" pitchFamily="49" charset="0"/>
              </a:rPr>
              <a:t> $</a:t>
            </a:r>
            <a:r>
              <a:rPr lang="en-GB" sz="1400" dirty="0" err="1">
                <a:latin typeface="Consolas" pitchFamily="49" charset="0"/>
                <a:cs typeface="Consolas" pitchFamily="49" charset="0"/>
              </a:rPr>
              <a:t>searchApp</a:t>
            </a:r>
            <a:r>
              <a:rPr lang="en-GB" sz="1400" dirty="0">
                <a:latin typeface="Consolas" pitchFamily="49" charset="0"/>
                <a:cs typeface="Consolas" pitchFamily="49" charset="0"/>
              </a:rPr>
              <a:t> -Filename &lt;Path&gt;</a:t>
            </a:r>
          </a:p>
        </p:txBody>
      </p:sp>
    </p:spTree>
    <p:extLst>
      <p:ext uri="{BB962C8B-B14F-4D97-AF65-F5344CB8AC3E}">
        <p14:creationId xmlns:p14="http://schemas.microsoft.com/office/powerpoint/2010/main" val="4036031372"/>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Fine tuning search – Thesaurus</a:t>
            </a:r>
            <a:endParaRPr lang="en-GB" dirty="0"/>
          </a:p>
        </p:txBody>
      </p:sp>
      <p:sp>
        <p:nvSpPr>
          <p:cNvPr id="4" name="Rectangle 3"/>
          <p:cNvSpPr/>
          <p:nvPr/>
        </p:nvSpPr>
        <p:spPr>
          <a:xfrm>
            <a:off x="6732240" y="5229200"/>
            <a:ext cx="2232248" cy="1368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2319671" y="5540266"/>
            <a:ext cx="4414192" cy="1107996"/>
          </a:xfrm>
          <a:prstGeom prst="rect">
            <a:avLst/>
          </a:prstGeom>
          <a:noFill/>
        </p:spPr>
        <p:txBody>
          <a:bodyPr wrap="square" rtlCol="0">
            <a:spAutoFit/>
          </a:bodyPr>
          <a:lstStyle/>
          <a:p>
            <a:pPr algn="ctr"/>
            <a:r>
              <a:rPr lang="en-GB" sz="6600" dirty="0" smtClean="0"/>
              <a:t>Dr Who</a:t>
            </a:r>
            <a:endParaRPr lang="en-GB" sz="6600" dirty="0"/>
          </a:p>
        </p:txBody>
      </p:sp>
      <p:sp>
        <p:nvSpPr>
          <p:cNvPr id="11" name="TextBox 10"/>
          <p:cNvSpPr txBox="1"/>
          <p:nvPr/>
        </p:nvSpPr>
        <p:spPr>
          <a:xfrm>
            <a:off x="6084168" y="3231942"/>
            <a:ext cx="3168352" cy="2308324"/>
          </a:xfrm>
          <a:prstGeom prst="rect">
            <a:avLst/>
          </a:prstGeom>
          <a:noFill/>
        </p:spPr>
        <p:txBody>
          <a:bodyPr wrap="square" rtlCol="0">
            <a:spAutoFit/>
          </a:bodyPr>
          <a:lstStyle/>
          <a:p>
            <a:pPr algn="ctr"/>
            <a:r>
              <a:rPr lang="en-GB" sz="7200" dirty="0" smtClean="0"/>
              <a:t>2010</a:t>
            </a:r>
          </a:p>
          <a:p>
            <a:pPr algn="ctr"/>
            <a:r>
              <a:rPr lang="en-GB" sz="7200" dirty="0" smtClean="0"/>
              <a:t>DEMO</a:t>
            </a:r>
            <a:endParaRPr lang="en-GB" sz="7200" dirty="0"/>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82592" y="3153098"/>
            <a:ext cx="3045932" cy="2284449"/>
          </a:xfrm>
          <a:prstGeom prst="rect">
            <a:avLst/>
          </a:prstGeom>
        </p:spPr>
      </p:pic>
    </p:spTree>
    <p:extLst>
      <p:ext uri="{BB962C8B-B14F-4D97-AF65-F5344CB8AC3E}">
        <p14:creationId xmlns:p14="http://schemas.microsoft.com/office/powerpoint/2010/main" val="232351424"/>
      </p:ext>
    </p:extLst>
  </p:cSld>
  <p:clrMapOvr>
    <a:masterClrMapping/>
  </p:clrMapOvr>
  <p:transition>
    <p:randomBa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Fine tuning search – People Search</a:t>
            </a:r>
            <a:endParaRPr lang="en-GB" dirty="0"/>
          </a:p>
        </p:txBody>
      </p:sp>
      <p:sp>
        <p:nvSpPr>
          <p:cNvPr id="4" name="Rectangle 3"/>
          <p:cNvSpPr/>
          <p:nvPr/>
        </p:nvSpPr>
        <p:spPr>
          <a:xfrm>
            <a:off x="6732240" y="5229200"/>
            <a:ext cx="2232248" cy="1368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a:xfrm>
            <a:off x="457200" y="1935480"/>
            <a:ext cx="8229600" cy="4389120"/>
          </a:xfrm>
        </p:spPr>
        <p:txBody>
          <a:bodyPr/>
          <a:lstStyle/>
          <a:p>
            <a:r>
              <a:rPr lang="en-GB" dirty="0" smtClean="0">
                <a:solidFill>
                  <a:srgbClr val="FF0000"/>
                </a:solidFill>
              </a:rPr>
              <a:t>Phonetic &amp; Nickname search does NOT work out of the box for en-GB installations</a:t>
            </a:r>
            <a:endParaRPr lang="en-GB" dirty="0">
              <a:solidFill>
                <a:srgbClr val="FF0000"/>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30016" y="3096344"/>
            <a:ext cx="4283968" cy="3212976"/>
          </a:xfrm>
          <a:prstGeom prst="rect">
            <a:avLst/>
          </a:prstGeom>
        </p:spPr>
      </p:pic>
      <p:sp>
        <p:nvSpPr>
          <p:cNvPr id="6" name="Rectangle 5"/>
          <p:cNvSpPr/>
          <p:nvPr/>
        </p:nvSpPr>
        <p:spPr>
          <a:xfrm>
            <a:off x="457200" y="6309320"/>
            <a:ext cx="4426148" cy="369332"/>
          </a:xfrm>
          <a:prstGeom prst="rect">
            <a:avLst/>
          </a:prstGeom>
        </p:spPr>
        <p:txBody>
          <a:bodyPr wrap="none">
            <a:spAutoFit/>
          </a:bodyPr>
          <a:lstStyle/>
          <a:p>
            <a:pPr>
              <a:defRPr/>
            </a:pPr>
            <a:r>
              <a:rPr lang="en-GB" dirty="0" smtClean="0"/>
              <a:t>Blog post: http</a:t>
            </a:r>
            <a:r>
              <a:rPr lang="en-GB" dirty="0"/>
              <a:t>://tinyurl.com/Nicknamefix</a:t>
            </a:r>
          </a:p>
        </p:txBody>
      </p:sp>
    </p:spTree>
    <p:extLst>
      <p:ext uri="{BB962C8B-B14F-4D97-AF65-F5344CB8AC3E}">
        <p14:creationId xmlns:p14="http://schemas.microsoft.com/office/powerpoint/2010/main" val="172674811"/>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Fine tuning search – People Search</a:t>
            </a:r>
            <a:endParaRPr lang="en-GB" dirty="0"/>
          </a:p>
        </p:txBody>
      </p:sp>
      <p:sp>
        <p:nvSpPr>
          <p:cNvPr id="4" name="Rectangle 3"/>
          <p:cNvSpPr/>
          <p:nvPr/>
        </p:nvSpPr>
        <p:spPr>
          <a:xfrm>
            <a:off x="6732240" y="5229200"/>
            <a:ext cx="2232248" cy="1368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a:xfrm>
            <a:off x="457200" y="1935480"/>
            <a:ext cx="8229600" cy="4389120"/>
          </a:xfrm>
        </p:spPr>
        <p:txBody>
          <a:bodyPr/>
          <a:lstStyle/>
          <a:p>
            <a:r>
              <a:rPr lang="en-GB" dirty="0" smtClean="0"/>
              <a:t>Searching for derivatives of Michael.</a:t>
            </a:r>
            <a:endParaRPr lang="en-GB" dirty="0"/>
          </a:p>
        </p:txBody>
      </p:sp>
      <p:sp>
        <p:nvSpPr>
          <p:cNvPr id="5" name="TextBox 4"/>
          <p:cNvSpPr txBox="1"/>
          <p:nvPr/>
        </p:nvSpPr>
        <p:spPr>
          <a:xfrm>
            <a:off x="5364088" y="4293096"/>
            <a:ext cx="3168352" cy="1200329"/>
          </a:xfrm>
          <a:prstGeom prst="rect">
            <a:avLst/>
          </a:prstGeom>
          <a:noFill/>
        </p:spPr>
        <p:txBody>
          <a:bodyPr wrap="square" rtlCol="0">
            <a:spAutoFit/>
          </a:bodyPr>
          <a:lstStyle/>
          <a:p>
            <a:r>
              <a:rPr lang="en-GB" sz="7200" dirty="0" smtClean="0"/>
              <a:t>DEMO</a:t>
            </a:r>
            <a:endParaRPr lang="en-GB" sz="72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447406">
            <a:off x="1078818" y="3248187"/>
            <a:ext cx="1311342" cy="1311342"/>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903990">
            <a:off x="3558560" y="4624902"/>
            <a:ext cx="1070109" cy="1208594"/>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9892173">
            <a:off x="5199631" y="2947717"/>
            <a:ext cx="1521495" cy="1046028"/>
          </a:xfrm>
          <a:prstGeom prst="rect">
            <a:avLst/>
          </a:prstGeom>
        </p:spPr>
      </p:pic>
    </p:spTree>
    <p:extLst>
      <p:ext uri="{BB962C8B-B14F-4D97-AF65-F5344CB8AC3E}">
        <p14:creationId xmlns:p14="http://schemas.microsoft.com/office/powerpoint/2010/main" val="1563703171"/>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Fine tuning search</a:t>
            </a:r>
            <a:endParaRPr lang="en-GB" dirty="0"/>
          </a:p>
        </p:txBody>
      </p:sp>
      <p:sp>
        <p:nvSpPr>
          <p:cNvPr id="3" name="Content Placeholder 2"/>
          <p:cNvSpPr>
            <a:spLocks noGrp="1"/>
          </p:cNvSpPr>
          <p:nvPr>
            <p:ph idx="1"/>
          </p:nvPr>
        </p:nvSpPr>
        <p:spPr/>
        <p:txBody>
          <a:bodyPr/>
          <a:lstStyle/>
          <a:p>
            <a:pPr marL="0" indent="0">
              <a:buNone/>
            </a:pPr>
            <a:endParaRPr lang="en-GB" dirty="0" smtClean="0"/>
          </a:p>
        </p:txBody>
      </p:sp>
      <p:sp>
        <p:nvSpPr>
          <p:cNvPr id="4" name="Rectangle 3"/>
          <p:cNvSpPr/>
          <p:nvPr/>
        </p:nvSpPr>
        <p:spPr>
          <a:xfrm>
            <a:off x="6707900" y="5208105"/>
            <a:ext cx="2232248" cy="1368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8" name="Picture 4" descr="F:\Desktop Profile\My pictures\logo_sharepoint_2010-1024x20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4482" y="4276494"/>
            <a:ext cx="2603698" cy="51870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F:\Desktop Profile\My pictures\Fast%20logo%20color_thumb.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60362" y="4224936"/>
            <a:ext cx="1857375" cy="828675"/>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p:cNvGrpSpPr/>
          <p:nvPr/>
        </p:nvGrpSpPr>
        <p:grpSpPr>
          <a:xfrm>
            <a:off x="1116769" y="2519168"/>
            <a:ext cx="2877323" cy="975202"/>
            <a:chOff x="1116769" y="2519168"/>
            <a:chExt cx="2877323" cy="975202"/>
          </a:xfrm>
        </p:grpSpPr>
        <p:pic>
          <p:nvPicPr>
            <p:cNvPr id="1026" name="Picture 2" descr="F:\Desktop Profile\My pictures\SharePoint_Foundation_2010_Logo_thumb.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6769" y="2570445"/>
              <a:ext cx="2857500" cy="923925"/>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p:cNvCxnSpPr/>
            <p:nvPr/>
          </p:nvCxnSpPr>
          <p:spPr>
            <a:xfrm flipV="1">
              <a:off x="1119398" y="2570445"/>
              <a:ext cx="2854871" cy="923925"/>
            </a:xfrm>
            <a:prstGeom prst="line">
              <a:avLst/>
            </a:prstGeom>
            <a:ln>
              <a:solidFill>
                <a:srgbClr val="FF0000"/>
              </a:solidFill>
            </a:ln>
          </p:spPr>
          <p:style>
            <a:lnRef idx="3">
              <a:schemeClr val="accent1"/>
            </a:lnRef>
            <a:fillRef idx="0">
              <a:schemeClr val="accent1"/>
            </a:fillRef>
            <a:effectRef idx="2">
              <a:schemeClr val="accent1"/>
            </a:effectRef>
            <a:fontRef idx="minor">
              <a:schemeClr val="tx1"/>
            </a:fontRef>
          </p:style>
        </p:cxnSp>
        <p:cxnSp>
          <p:nvCxnSpPr>
            <p:cNvPr id="8" name="Straight Connector 7"/>
            <p:cNvCxnSpPr/>
            <p:nvPr/>
          </p:nvCxnSpPr>
          <p:spPr>
            <a:xfrm>
              <a:off x="1136592" y="2519168"/>
              <a:ext cx="2857500" cy="923925"/>
            </a:xfrm>
            <a:prstGeom prst="line">
              <a:avLst/>
            </a:prstGeom>
            <a:ln>
              <a:solidFill>
                <a:srgbClr val="FF0000"/>
              </a:solidFill>
            </a:ln>
          </p:spPr>
          <p:style>
            <a:lnRef idx="3">
              <a:schemeClr val="accent1"/>
            </a:lnRef>
            <a:fillRef idx="0">
              <a:schemeClr val="accent1"/>
            </a:fillRef>
            <a:effectRef idx="2">
              <a:schemeClr val="accent1"/>
            </a:effectRef>
            <a:fontRef idx="minor">
              <a:schemeClr val="tx1"/>
            </a:fontRef>
          </p:style>
        </p:cxnSp>
      </p:grpSp>
      <p:grpSp>
        <p:nvGrpSpPr>
          <p:cNvPr id="10" name="Group 9"/>
          <p:cNvGrpSpPr/>
          <p:nvPr/>
        </p:nvGrpSpPr>
        <p:grpSpPr>
          <a:xfrm>
            <a:off x="5202814" y="2039744"/>
            <a:ext cx="2914986" cy="1882772"/>
            <a:chOff x="5174071" y="2274696"/>
            <a:chExt cx="2914986" cy="1882772"/>
          </a:xfrm>
        </p:grpSpPr>
        <p:pic>
          <p:nvPicPr>
            <p:cNvPr id="1031" name="Picture 7" descr="F:\Desktop Profile\My pictures\Search-Svr10-Exp_h_rgb.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74071" y="3443093"/>
              <a:ext cx="2676525" cy="71437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6504656" y="3166779"/>
              <a:ext cx="311304" cy="369332"/>
            </a:xfrm>
            <a:prstGeom prst="rect">
              <a:avLst/>
            </a:prstGeom>
            <a:noFill/>
          </p:spPr>
          <p:txBody>
            <a:bodyPr wrap="none" rtlCol="0">
              <a:spAutoFit/>
            </a:bodyPr>
            <a:lstStyle/>
            <a:p>
              <a:r>
                <a:rPr lang="en-GB" dirty="0" smtClean="0"/>
                <a:t>+</a:t>
              </a:r>
              <a:endParaRPr lang="en-GB" dirty="0"/>
            </a:p>
          </p:txBody>
        </p:sp>
        <p:pic>
          <p:nvPicPr>
            <p:cNvPr id="1032" name="Picture 8" descr="F:\Desktop Profile\My pictures\SharePoint_Foundation_2010_Logo_thumb.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31557" y="2274696"/>
              <a:ext cx="2857500" cy="923925"/>
            </a:xfrm>
            <a:prstGeom prst="rect">
              <a:avLst/>
            </a:prstGeom>
            <a:noFill/>
            <a:extLst>
              <a:ext uri="{909E8E84-426E-40DD-AFC4-6F175D3DCCD1}">
                <a14:hiddenFill xmlns:a14="http://schemas.microsoft.com/office/drawing/2010/main">
                  <a:solidFill>
                    <a:srgbClr val="FFFFFF"/>
                  </a:solidFill>
                </a14:hiddenFill>
              </a:ext>
            </a:extLst>
          </p:spPr>
        </p:pic>
      </p:grpSp>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86150" y="5230190"/>
            <a:ext cx="2171700" cy="657225"/>
          </a:xfrm>
          <a:prstGeom prst="rect">
            <a:avLst/>
          </a:prstGeom>
        </p:spPr>
      </p:pic>
      <p:sp>
        <p:nvSpPr>
          <p:cNvPr id="11" name="TextBox 10"/>
          <p:cNvSpPr txBox="1"/>
          <p:nvPr/>
        </p:nvSpPr>
        <p:spPr>
          <a:xfrm>
            <a:off x="683568" y="2618732"/>
            <a:ext cx="7776864" cy="2215991"/>
          </a:xfrm>
          <a:prstGeom prst="rect">
            <a:avLst/>
          </a:prstGeom>
          <a:noFill/>
        </p:spPr>
        <p:txBody>
          <a:bodyPr wrap="square" rtlCol="0">
            <a:spAutoFit/>
          </a:bodyPr>
          <a:lstStyle/>
          <a:p>
            <a:pPr algn="ctr"/>
            <a:r>
              <a:rPr lang="en-GB" sz="13800" dirty="0" smtClean="0"/>
              <a:t>Versions?</a:t>
            </a:r>
            <a:endParaRPr lang="en-GB" dirty="0"/>
          </a:p>
        </p:txBody>
      </p:sp>
    </p:spTree>
    <p:extLst>
      <p:ext uri="{BB962C8B-B14F-4D97-AF65-F5344CB8AC3E}">
        <p14:creationId xmlns:p14="http://schemas.microsoft.com/office/powerpoint/2010/main" val="923263111"/>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028"/>
                                        </p:tgtEl>
                                        <p:attrNameLst>
                                          <p:attrName>style.visibility</p:attrName>
                                        </p:attrNameLst>
                                      </p:cBhvr>
                                      <p:to>
                                        <p:strVal val="visible"/>
                                      </p:to>
                                    </p:set>
                                    <p:animEffect transition="in" filter="fade">
                                      <p:cBhvr>
                                        <p:cTn id="20" dur="500"/>
                                        <p:tgtEl>
                                          <p:spTgt spid="102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030"/>
                                        </p:tgtEl>
                                        <p:attrNameLst>
                                          <p:attrName>style.visibility</p:attrName>
                                        </p:attrNameLst>
                                      </p:cBhvr>
                                      <p:to>
                                        <p:strVal val="visible"/>
                                      </p:to>
                                    </p:set>
                                    <p:animEffect transition="in" filter="fade">
                                      <p:cBhvr>
                                        <p:cTn id="25" dur="500"/>
                                        <p:tgtEl>
                                          <p:spTgt spid="103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Fine tuning search – Performance</a:t>
            </a:r>
            <a:endParaRPr lang="en-GB" dirty="0"/>
          </a:p>
        </p:txBody>
      </p:sp>
      <p:sp>
        <p:nvSpPr>
          <p:cNvPr id="4" name="Rectangle 3"/>
          <p:cNvSpPr/>
          <p:nvPr/>
        </p:nvSpPr>
        <p:spPr>
          <a:xfrm>
            <a:off x="6732240" y="5229200"/>
            <a:ext cx="2232248" cy="1368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a:xfrm>
            <a:off x="457200" y="1935480"/>
            <a:ext cx="8229600" cy="4389120"/>
          </a:xfrm>
        </p:spPr>
        <p:txBody>
          <a:bodyPr/>
          <a:lstStyle/>
          <a:p>
            <a:r>
              <a:rPr lang="en-GB" dirty="0" smtClean="0"/>
              <a:t>Monitoring Reports</a:t>
            </a:r>
          </a:p>
          <a:p>
            <a:pPr lvl="1"/>
            <a:r>
              <a:rPr lang="en-GB" dirty="0" smtClean="0"/>
              <a:t>Query Latency</a:t>
            </a:r>
          </a:p>
          <a:p>
            <a:pPr lvl="2"/>
            <a:r>
              <a:rPr lang="en-GB" dirty="0" smtClean="0"/>
              <a:t>Overall Query Latency</a:t>
            </a:r>
          </a:p>
          <a:p>
            <a:pPr lvl="2"/>
            <a:r>
              <a:rPr lang="en-GB" dirty="0" smtClean="0"/>
              <a:t>SharePoint Backend Query Latency</a:t>
            </a:r>
          </a:p>
          <a:p>
            <a:pPr lvl="2"/>
            <a:r>
              <a:rPr lang="en-GB" dirty="0" smtClean="0"/>
              <a:t>Query Latency Trends</a:t>
            </a:r>
          </a:p>
          <a:p>
            <a:pPr lvl="1"/>
            <a:r>
              <a:rPr lang="en-GB" dirty="0" smtClean="0"/>
              <a:t>Crawl Latency Report</a:t>
            </a:r>
          </a:p>
          <a:p>
            <a:pPr lvl="2"/>
            <a:r>
              <a:rPr lang="en-GB" dirty="0" smtClean="0"/>
              <a:t>Crawl rate per content source</a:t>
            </a:r>
          </a:p>
          <a:p>
            <a:pPr lvl="2"/>
            <a:r>
              <a:rPr lang="en-GB" dirty="0" smtClean="0"/>
              <a:t>Crawl rate per type</a:t>
            </a:r>
            <a:endParaRPr lang="en-GB" dirty="0"/>
          </a:p>
        </p:txBody>
      </p:sp>
    </p:spTree>
    <p:extLst>
      <p:ext uri="{BB962C8B-B14F-4D97-AF65-F5344CB8AC3E}">
        <p14:creationId xmlns:p14="http://schemas.microsoft.com/office/powerpoint/2010/main" val="1080623673"/>
      </p:ext>
    </p:extLst>
  </p:cSld>
  <p:clrMapOvr>
    <a:masterClrMapping/>
  </p:clrMapOvr>
  <p:transition>
    <p:randomBa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Questions?</a:t>
            </a:r>
            <a:endParaRPr lang="en-GB"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143250" y="2701131"/>
            <a:ext cx="2857500" cy="2857500"/>
          </a:xfrm>
        </p:spPr>
      </p:pic>
      <p:sp>
        <p:nvSpPr>
          <p:cNvPr id="4" name="Rectangle 3"/>
          <p:cNvSpPr/>
          <p:nvPr/>
        </p:nvSpPr>
        <p:spPr>
          <a:xfrm>
            <a:off x="6732240" y="5229200"/>
            <a:ext cx="2232248" cy="1368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91873342"/>
      </p:ext>
    </p:extLst>
  </p:cSld>
  <p:clrMapOvr>
    <a:masterClrMapping/>
  </p:clrMapOvr>
  <p:transition>
    <p:randomBa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Fine Tuning Search – Call to Action</a:t>
            </a:r>
            <a:endParaRPr lang="en-GB" dirty="0"/>
          </a:p>
        </p:txBody>
      </p:sp>
      <p:sp>
        <p:nvSpPr>
          <p:cNvPr id="4" name="Rectangle 3"/>
          <p:cNvSpPr/>
          <p:nvPr/>
        </p:nvSpPr>
        <p:spPr>
          <a:xfrm>
            <a:off x="6732240" y="5229200"/>
            <a:ext cx="2232248" cy="1368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5569400" y="2694607"/>
            <a:ext cx="3362325" cy="3629025"/>
          </a:xfrm>
          <a:prstGeom prst="rect">
            <a:avLst/>
          </a:prstGeom>
        </p:spPr>
      </p:pic>
      <p:sp>
        <p:nvSpPr>
          <p:cNvPr id="5" name="Content Placeholder 2"/>
          <p:cNvSpPr txBox="1">
            <a:spLocks/>
          </p:cNvSpPr>
          <p:nvPr/>
        </p:nvSpPr>
        <p:spPr>
          <a:xfrm>
            <a:off x="460489" y="2276871"/>
            <a:ext cx="5551671" cy="2232247"/>
          </a:xfrm>
          <a:prstGeom prst="rect">
            <a:avLst/>
          </a:prstGeom>
        </p:spPr>
        <p:txBody>
          <a:bodyPr vert="horz">
            <a:normAutofit/>
          </a:bodyPr>
          <a:lstStyle>
            <a:lvl1pPr marL="274320" indent="-274320" algn="l" rtl="0" eaLnBrk="1" latinLnBrk="0" hangingPunct="1">
              <a:spcBef>
                <a:spcPct val="20000"/>
              </a:spcBef>
              <a:buClr>
                <a:schemeClr val="tx1">
                  <a:lumMod val="75000"/>
                  <a:lumOff val="25000"/>
                </a:schemeClr>
              </a:buClr>
              <a:buSzPct val="95000"/>
              <a:buFont typeface="Wingdings 2"/>
              <a:buChar char=""/>
              <a:defRPr kumimoji="0" sz="2600" kern="1200">
                <a:solidFill>
                  <a:schemeClr val="tx1"/>
                </a:solidFill>
                <a:latin typeface="+mj-lt"/>
                <a:ea typeface="+mn-ea"/>
                <a:cs typeface="+mn-cs"/>
              </a:defRPr>
            </a:lvl1pPr>
            <a:lvl2pPr marL="640080" indent="-246888" algn="l" rtl="0" eaLnBrk="1" latinLnBrk="0" hangingPunct="1">
              <a:spcBef>
                <a:spcPct val="20000"/>
              </a:spcBef>
              <a:buClr>
                <a:schemeClr val="tx1">
                  <a:lumMod val="65000"/>
                  <a:lumOff val="35000"/>
                </a:schemeClr>
              </a:buClr>
              <a:buSzPct val="85000"/>
              <a:buFont typeface="Wingdings 2"/>
              <a:buChar char=""/>
              <a:defRPr kumimoji="0" sz="2400" kern="1200">
                <a:solidFill>
                  <a:schemeClr val="tx1"/>
                </a:solidFill>
                <a:latin typeface="+mj-lt"/>
                <a:ea typeface="+mn-ea"/>
                <a:cs typeface="+mn-cs"/>
              </a:defRPr>
            </a:lvl2pPr>
            <a:lvl3pPr marL="914400" indent="-246888" algn="l" rtl="0" eaLnBrk="1" latinLnBrk="0" hangingPunct="1">
              <a:spcBef>
                <a:spcPct val="20000"/>
              </a:spcBef>
              <a:buClr>
                <a:schemeClr val="tx1">
                  <a:lumMod val="50000"/>
                  <a:lumOff val="50000"/>
                </a:schemeClr>
              </a:buClr>
              <a:buSzPct val="70000"/>
              <a:buFont typeface="Wingdings 2"/>
              <a:buChar char=""/>
              <a:defRPr kumimoji="0" sz="2100" kern="1200">
                <a:solidFill>
                  <a:schemeClr val="tx1"/>
                </a:solidFill>
                <a:latin typeface="+mj-lt"/>
                <a:ea typeface="+mn-ea"/>
                <a:cs typeface="+mn-cs"/>
              </a:defRPr>
            </a:lvl3pPr>
            <a:lvl4pPr marL="1188720" indent="-210312" algn="l" rtl="0" eaLnBrk="1" latinLnBrk="0" hangingPunct="1">
              <a:spcBef>
                <a:spcPct val="20000"/>
              </a:spcBef>
              <a:buClr>
                <a:srgbClr val="005A5C"/>
              </a:buClr>
              <a:buSzPct val="65000"/>
              <a:buFont typeface="Wingdings 2"/>
              <a:buChar char=""/>
              <a:defRPr kumimoji="0" sz="2000" kern="1200">
                <a:solidFill>
                  <a:schemeClr val="tx1"/>
                </a:solidFill>
                <a:latin typeface="+mj-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j-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r>
              <a:rPr lang="en-GB" dirty="0" smtClean="0"/>
              <a:t>Take a look at the analytics.</a:t>
            </a:r>
          </a:p>
          <a:p>
            <a:r>
              <a:rPr lang="en-GB" dirty="0" smtClean="0"/>
              <a:t>Talk to your user base about their search experience</a:t>
            </a:r>
          </a:p>
          <a:p>
            <a:r>
              <a:rPr lang="en-GB" dirty="0" smtClean="0"/>
              <a:t>Don’t just fire and forget!</a:t>
            </a:r>
            <a:endParaRPr lang="en-GB" dirty="0"/>
          </a:p>
          <a:p>
            <a:pPr marL="0" indent="0">
              <a:buFont typeface="Wingdings 2"/>
              <a:buNone/>
            </a:pPr>
            <a:endParaRPr lang="en-GB" dirty="0" smtClean="0"/>
          </a:p>
        </p:txBody>
      </p:sp>
    </p:spTree>
    <p:extLst>
      <p:ext uri="{BB962C8B-B14F-4D97-AF65-F5344CB8AC3E}">
        <p14:creationId xmlns:p14="http://schemas.microsoft.com/office/powerpoint/2010/main" val="3529614548"/>
      </p:ext>
    </p:extLst>
  </p:cSld>
  <p:clrMapOvr>
    <a:masterClrMapping/>
  </p:clrMapOvr>
  <p:transition>
    <p:randomBa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Reference Articles</a:t>
            </a:r>
            <a:endParaRPr lang="en-GB" dirty="0"/>
          </a:p>
        </p:txBody>
      </p:sp>
      <p:sp>
        <p:nvSpPr>
          <p:cNvPr id="4" name="Rectangle 3"/>
          <p:cNvSpPr/>
          <p:nvPr/>
        </p:nvSpPr>
        <p:spPr>
          <a:xfrm>
            <a:off x="6732240" y="5229200"/>
            <a:ext cx="2232248" cy="1368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p:txBody>
          <a:bodyPr/>
          <a:lstStyle/>
          <a:p>
            <a:r>
              <a:rPr lang="en-GB" dirty="0" smtClean="0"/>
              <a:t>The Probabilistic Relevance Framework: BM25 &amp; Beyond</a:t>
            </a:r>
          </a:p>
          <a:p>
            <a:r>
              <a:rPr lang="en-GB" sz="1600" dirty="0">
                <a:solidFill>
                  <a:srgbClr val="002060"/>
                </a:solidFill>
              </a:rPr>
              <a:t>http://www.soi.city.ac.uk/~ser/papers/foundations_bm25_review.pdf</a:t>
            </a:r>
            <a:endParaRPr lang="en-GB" sz="1600" dirty="0" smtClean="0">
              <a:solidFill>
                <a:srgbClr val="002060"/>
              </a:solidFill>
            </a:endParaRPr>
          </a:p>
          <a:p>
            <a:pPr marL="0" indent="0">
              <a:buNone/>
            </a:pPr>
            <a:endParaRPr lang="en-GB" sz="1600" dirty="0" smtClean="0"/>
          </a:p>
          <a:p>
            <a:endParaRPr lang="en-GB" dirty="0"/>
          </a:p>
        </p:txBody>
      </p:sp>
    </p:spTree>
    <p:extLst>
      <p:ext uri="{BB962C8B-B14F-4D97-AF65-F5344CB8AC3E}">
        <p14:creationId xmlns:p14="http://schemas.microsoft.com/office/powerpoint/2010/main" val="951648406"/>
      </p:ext>
    </p:extLst>
  </p:cSld>
  <p:clrMapOvr>
    <a:masterClrMapping/>
  </p:clrMapOvr>
  <p:transition>
    <p:randomBa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Reference Books:</a:t>
            </a:r>
            <a:endParaRPr lang="en-GB" dirty="0"/>
          </a:p>
        </p:txBody>
      </p:sp>
      <p:sp>
        <p:nvSpPr>
          <p:cNvPr id="3" name="Content Placeholder 2"/>
          <p:cNvSpPr>
            <a:spLocks noGrp="1"/>
          </p:cNvSpPr>
          <p:nvPr>
            <p:ph idx="1"/>
          </p:nvPr>
        </p:nvSpPr>
        <p:spPr/>
        <p:txBody>
          <a:bodyPr>
            <a:normAutofit lnSpcReduction="10000"/>
          </a:bodyPr>
          <a:lstStyle/>
          <a:p>
            <a:r>
              <a:rPr lang="en-GB" dirty="0" err="1" smtClean="0"/>
              <a:t>Apress</a:t>
            </a:r>
            <a:r>
              <a:rPr lang="en-GB" dirty="0" smtClean="0"/>
              <a:t>: Pro SharePoint Search 2010 (Noble, </a:t>
            </a:r>
            <a:r>
              <a:rPr lang="en-GB" dirty="0" err="1" smtClean="0"/>
              <a:t>Piddocke,Bakmand-Mikalski</a:t>
            </a:r>
            <a:r>
              <a:rPr lang="en-GB" dirty="0" smtClean="0"/>
              <a:t>)</a:t>
            </a:r>
          </a:p>
          <a:p>
            <a:pPr lvl="1"/>
            <a:r>
              <a:rPr lang="en-GB" dirty="0"/>
              <a:t>Book – http://amzn.to/tDobqK</a:t>
            </a:r>
            <a:endParaRPr lang="en-GB" dirty="0" smtClean="0"/>
          </a:p>
          <a:p>
            <a:pPr lvl="1"/>
            <a:r>
              <a:rPr lang="en-GB" dirty="0" smtClean="0"/>
              <a:t>Kindle </a:t>
            </a:r>
            <a:r>
              <a:rPr lang="en-GB" dirty="0"/>
              <a:t>- http://</a:t>
            </a:r>
            <a:r>
              <a:rPr lang="en-GB" dirty="0" smtClean="0"/>
              <a:t>amzn.to/uvTvyx</a:t>
            </a:r>
          </a:p>
          <a:p>
            <a:r>
              <a:rPr lang="en-GB" dirty="0" err="1" smtClean="0"/>
              <a:t>Apress</a:t>
            </a:r>
            <a:r>
              <a:rPr lang="en-GB" dirty="0" smtClean="0"/>
              <a:t>: Practical SharePoint 2010 Information Architecture (</a:t>
            </a:r>
            <a:r>
              <a:rPr lang="en-GB" dirty="0" err="1" smtClean="0"/>
              <a:t>Ruven</a:t>
            </a:r>
            <a:r>
              <a:rPr lang="en-GB" dirty="0" smtClean="0"/>
              <a:t> </a:t>
            </a:r>
            <a:r>
              <a:rPr lang="en-GB" dirty="0" err="1" smtClean="0"/>
              <a:t>Gotz</a:t>
            </a:r>
            <a:r>
              <a:rPr lang="en-GB" dirty="0" smtClean="0"/>
              <a:t>)</a:t>
            </a:r>
          </a:p>
          <a:p>
            <a:pPr lvl="1"/>
            <a:r>
              <a:rPr lang="en-GB" dirty="0" smtClean="0"/>
              <a:t>Book </a:t>
            </a:r>
            <a:r>
              <a:rPr lang="en-GB" dirty="0"/>
              <a:t>– http://amzn.to/TGWKmS</a:t>
            </a:r>
            <a:endParaRPr lang="en-GB" dirty="0" smtClean="0"/>
          </a:p>
          <a:p>
            <a:pPr lvl="1"/>
            <a:r>
              <a:rPr lang="en-GB" dirty="0"/>
              <a:t>Kindle – http://</a:t>
            </a:r>
            <a:r>
              <a:rPr lang="en-GB" dirty="0" smtClean="0"/>
              <a:t>amzn.to/TGWGDI</a:t>
            </a:r>
          </a:p>
          <a:p>
            <a:r>
              <a:rPr lang="en-GB" dirty="0" smtClean="0"/>
              <a:t>The SharePoint Governance Manifesto (Ant Clay)</a:t>
            </a:r>
          </a:p>
          <a:p>
            <a:pPr lvl="1"/>
            <a:r>
              <a:rPr lang="en-GB" dirty="0"/>
              <a:t>http://tinyurl.com/SPManifesto</a:t>
            </a:r>
          </a:p>
        </p:txBody>
      </p:sp>
      <p:sp>
        <p:nvSpPr>
          <p:cNvPr id="4" name="Rectangle 3"/>
          <p:cNvSpPr/>
          <p:nvPr/>
        </p:nvSpPr>
        <p:spPr>
          <a:xfrm>
            <a:off x="7380312" y="5301208"/>
            <a:ext cx="1656184" cy="1368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6347810" y="5733256"/>
            <a:ext cx="1656184" cy="10485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21097957"/>
      </p:ext>
    </p:extLst>
  </p:cSld>
  <p:clrMapOvr>
    <a:masterClrMapping/>
  </p:clrMapOvr>
  <p:transition>
    <p:randomBa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Thank you!</a:t>
            </a:r>
            <a:endParaRPr lang="en-GB" dirty="0"/>
          </a:p>
        </p:txBody>
      </p:sp>
      <p:sp>
        <p:nvSpPr>
          <p:cNvPr id="3" name="Content Placeholder 2"/>
          <p:cNvSpPr>
            <a:spLocks noGrp="1"/>
          </p:cNvSpPr>
          <p:nvPr>
            <p:ph idx="1"/>
          </p:nvPr>
        </p:nvSpPr>
        <p:spPr/>
        <p:txBody>
          <a:bodyPr>
            <a:normAutofit lnSpcReduction="10000"/>
          </a:bodyPr>
          <a:lstStyle/>
          <a:p>
            <a:endParaRPr lang="en-GB" dirty="0" smtClean="0"/>
          </a:p>
          <a:p>
            <a:endParaRPr lang="en-GB" dirty="0"/>
          </a:p>
          <a:p>
            <a:endParaRPr lang="en-GB" dirty="0" smtClean="0"/>
          </a:p>
          <a:p>
            <a:r>
              <a:rPr lang="en-GB" sz="6000" dirty="0" smtClean="0"/>
              <a:t>See you at </a:t>
            </a:r>
            <a:r>
              <a:rPr lang="en-GB" sz="6000" dirty="0" err="1" smtClean="0"/>
              <a:t>SharePint</a:t>
            </a:r>
            <a:r>
              <a:rPr lang="en-GB" sz="6000" dirty="0" smtClean="0"/>
              <a:t>!</a:t>
            </a:r>
            <a:endParaRPr lang="en-GB" sz="6000" dirty="0"/>
          </a:p>
          <a:p>
            <a:endParaRPr lang="en-GB" dirty="0" smtClean="0"/>
          </a:p>
          <a:p>
            <a:endParaRPr lang="en-GB" dirty="0"/>
          </a:p>
          <a:p>
            <a:r>
              <a:rPr lang="en-GB" dirty="0" smtClean="0"/>
              <a:t>Blog: </a:t>
            </a:r>
            <a:r>
              <a:rPr lang="en-GB" dirty="0" smtClean="0">
                <a:solidFill>
                  <a:srgbClr val="002060"/>
                </a:solidFill>
              </a:rPr>
              <a:t>www.myfatblog.co.uk</a:t>
            </a:r>
          </a:p>
          <a:p>
            <a:r>
              <a:rPr lang="en-GB" dirty="0" smtClean="0"/>
              <a:t>Twitter: @</a:t>
            </a:r>
            <a:r>
              <a:rPr lang="en-GB" dirty="0" err="1" smtClean="0"/>
              <a:t>cimares</a:t>
            </a:r>
            <a:endParaRPr lang="en-GB" dirty="0"/>
          </a:p>
          <a:p>
            <a:endParaRPr lang="en-GB" dirty="0"/>
          </a:p>
        </p:txBody>
      </p:sp>
      <p:pic>
        <p:nvPicPr>
          <p:cNvPr id="1026" name="Picture 2" descr="C:\Users\paulh\Pictures\TopOfTheWorl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16216" y="368827"/>
            <a:ext cx="1812056" cy="199665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Trinity Logonolinesmall"/>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32040" y="5594887"/>
            <a:ext cx="1754229" cy="792088"/>
          </a:xfrm>
          <a:prstGeom prst="rect">
            <a:avLst/>
          </a:prstGeom>
          <a:noFill/>
        </p:spPr>
      </p:pic>
    </p:spTree>
    <p:extLst>
      <p:ext uri="{BB962C8B-B14F-4D97-AF65-F5344CB8AC3E}">
        <p14:creationId xmlns:p14="http://schemas.microsoft.com/office/powerpoint/2010/main" val="1128393856"/>
      </p:ext>
    </p:extLst>
  </p:cSld>
  <p:clrMapOvr>
    <a:masterClrMapping/>
  </p:clrMapOvr>
  <p:transition>
    <p:randomBa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Fine tuning search</a:t>
            </a:r>
            <a:endParaRPr lang="en-GB" dirty="0"/>
          </a:p>
        </p:txBody>
      </p:sp>
      <p:sp>
        <p:nvSpPr>
          <p:cNvPr id="3" name="Content Placeholder 2"/>
          <p:cNvSpPr>
            <a:spLocks noGrp="1"/>
          </p:cNvSpPr>
          <p:nvPr>
            <p:ph idx="1"/>
          </p:nvPr>
        </p:nvSpPr>
        <p:spPr/>
        <p:txBody>
          <a:bodyPr/>
          <a:lstStyle/>
          <a:p>
            <a:pPr marL="0" indent="0">
              <a:buNone/>
            </a:pPr>
            <a:r>
              <a:rPr lang="en-GB" dirty="0" smtClean="0"/>
              <a:t>What aren’t we talking about?</a:t>
            </a:r>
          </a:p>
        </p:txBody>
      </p:sp>
      <p:sp>
        <p:nvSpPr>
          <p:cNvPr id="4" name="Rectangle 3"/>
          <p:cNvSpPr/>
          <p:nvPr/>
        </p:nvSpPr>
        <p:spPr>
          <a:xfrm>
            <a:off x="6707900" y="5208105"/>
            <a:ext cx="2232248" cy="1368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p:cNvPicPr>
            <a:picLocks noChangeAspect="1"/>
          </p:cNvPicPr>
          <p:nvPr/>
        </p:nvPicPr>
        <p:blipFill>
          <a:blip r:embed="rId3"/>
          <a:stretch>
            <a:fillRect/>
          </a:stretch>
        </p:blipFill>
        <p:spPr>
          <a:xfrm rot="19825396">
            <a:off x="2437011" y="2878926"/>
            <a:ext cx="4269977" cy="2502228"/>
          </a:xfrm>
          <a:prstGeom prst="rect">
            <a:avLst/>
          </a:prstGeom>
        </p:spPr>
      </p:pic>
      <p:sp>
        <p:nvSpPr>
          <p:cNvPr id="13" name="TextBox 12"/>
          <p:cNvSpPr txBox="1"/>
          <p:nvPr/>
        </p:nvSpPr>
        <p:spPr>
          <a:xfrm rot="413690">
            <a:off x="1815916" y="3120912"/>
            <a:ext cx="5976664" cy="2429832"/>
          </a:xfrm>
          <a:prstGeom prst="rect">
            <a:avLst/>
          </a:prstGeom>
          <a:solidFill>
            <a:srgbClr val="094464"/>
          </a:solidFill>
        </p:spPr>
        <p:txBody>
          <a:bodyPr wrap="square" rtlCol="0">
            <a:spAutoFit/>
          </a:bodyPr>
          <a:lstStyle/>
          <a:p>
            <a:pPr algn="ctr">
              <a:lnSpc>
                <a:spcPct val="150000"/>
              </a:lnSpc>
            </a:pPr>
            <a:r>
              <a:rPr lang="en-GB" sz="360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(D * V) * S) +</a:t>
            </a:r>
          </a:p>
          <a:p>
            <a:pPr algn="ctr">
              <a:lnSpc>
                <a:spcPct val="150000"/>
              </a:lnSpc>
            </a:pPr>
            <a:r>
              <a:rPr lang="en-GB" sz="360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(10KB * (L + (V * D))) = C</a:t>
            </a:r>
          </a:p>
          <a:p>
            <a:pPr algn="ctr">
              <a:lnSpc>
                <a:spcPct val="300000"/>
              </a:lnSpc>
            </a:pPr>
            <a:endParaRPr lang="en-GB"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173223632"/>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584" y="4463431"/>
            <a:ext cx="2857500" cy="2857500"/>
          </a:xfrm>
          <a:prstGeom prst="rect">
            <a:avLst/>
          </a:prstGeom>
          <a:scene3d>
            <a:camera prst="orthographicFront">
              <a:rot lat="0" lon="0" rev="20399999"/>
            </a:camera>
            <a:lightRig rig="threePt" dir="t"/>
          </a:scene3d>
        </p:spPr>
      </p:pic>
      <p:sp>
        <p:nvSpPr>
          <p:cNvPr id="2" name="Title 1"/>
          <p:cNvSpPr>
            <a:spLocks noGrp="1"/>
          </p:cNvSpPr>
          <p:nvPr>
            <p:ph type="title"/>
          </p:nvPr>
        </p:nvSpPr>
        <p:spPr/>
        <p:txBody>
          <a:bodyPr/>
          <a:lstStyle/>
          <a:p>
            <a:r>
              <a:rPr lang="en-GB" dirty="0" smtClean="0"/>
              <a:t>Quick Poll</a:t>
            </a:r>
            <a:endParaRPr lang="en-GB" dirty="0"/>
          </a:p>
        </p:txBody>
      </p:sp>
      <p:sp>
        <p:nvSpPr>
          <p:cNvPr id="3" name="Content Placeholder 2"/>
          <p:cNvSpPr>
            <a:spLocks noGrp="1"/>
          </p:cNvSpPr>
          <p:nvPr>
            <p:ph idx="1"/>
          </p:nvPr>
        </p:nvSpPr>
        <p:spPr/>
        <p:txBody>
          <a:bodyPr/>
          <a:lstStyle/>
          <a:p>
            <a:r>
              <a:rPr lang="en-GB" dirty="0" smtClean="0"/>
              <a:t>What’s the first thing you do when you want to find something on the Internet?</a:t>
            </a:r>
            <a:endParaRPr lang="en-GB" dirty="0"/>
          </a:p>
        </p:txBody>
      </p:sp>
      <p:sp>
        <p:nvSpPr>
          <p:cNvPr id="4" name="Rectangle 3"/>
          <p:cNvSpPr/>
          <p:nvPr/>
        </p:nvSpPr>
        <p:spPr>
          <a:xfrm>
            <a:off x="6707900" y="5208105"/>
            <a:ext cx="2232248" cy="1368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56176" y="3446243"/>
            <a:ext cx="1905000" cy="666750"/>
          </a:xfrm>
          <a:prstGeom prst="rect">
            <a:avLst/>
          </a:prstGeom>
          <a:scene3d>
            <a:camera prst="orthographicFront">
              <a:rot lat="0" lon="0" rev="19799999"/>
            </a:camera>
            <a:lightRig rig="threePt" dir="t"/>
          </a:scene3d>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36282" y="5015881"/>
            <a:ext cx="2104628" cy="1431147"/>
          </a:xfrm>
          <a:prstGeom prst="rect">
            <a:avLst/>
          </a:prstGeom>
          <a:scene3d>
            <a:camera prst="orthographicFront">
              <a:rot lat="0" lon="0" rev="1200000"/>
            </a:camera>
            <a:lightRig rig="threePt" dir="t"/>
          </a:scene3d>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20069" y="3212880"/>
            <a:ext cx="2857500" cy="1133475"/>
          </a:xfrm>
          <a:prstGeom prst="rect">
            <a:avLst/>
          </a:prstGeom>
          <a:scene3d>
            <a:camera prst="orthographicFront">
              <a:rot lat="0" lon="0" rev="1200000"/>
            </a:camera>
            <a:lightRig rig="threePt" dir="t"/>
          </a:scene3d>
        </p:spPr>
      </p:pic>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98676" y="3977963"/>
            <a:ext cx="2857500" cy="1104900"/>
          </a:xfrm>
          <a:prstGeom prst="rect">
            <a:avLst/>
          </a:prstGeom>
          <a:effectLst/>
          <a:scene3d>
            <a:camera prst="orthographicFront">
              <a:rot lat="0" lon="0" rev="1800000"/>
            </a:camera>
            <a:lightRig rig="threePt" dir="t"/>
          </a:scene3d>
        </p:spPr>
      </p:pic>
    </p:spTree>
    <p:extLst>
      <p:ext uri="{BB962C8B-B14F-4D97-AF65-F5344CB8AC3E}">
        <p14:creationId xmlns:p14="http://schemas.microsoft.com/office/powerpoint/2010/main" val="192833907"/>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Quick Poll 2</a:t>
            </a:r>
            <a:endParaRPr lang="en-GB" dirty="0"/>
          </a:p>
        </p:txBody>
      </p:sp>
      <p:sp>
        <p:nvSpPr>
          <p:cNvPr id="3" name="Content Placeholder 2"/>
          <p:cNvSpPr>
            <a:spLocks noGrp="1"/>
          </p:cNvSpPr>
          <p:nvPr>
            <p:ph idx="1"/>
          </p:nvPr>
        </p:nvSpPr>
        <p:spPr/>
        <p:txBody>
          <a:bodyPr/>
          <a:lstStyle/>
          <a:p>
            <a:r>
              <a:rPr lang="en-GB" dirty="0" smtClean="0"/>
              <a:t>What’s the first thing an average End User does when they want to find something internally?</a:t>
            </a:r>
            <a:endParaRPr lang="en-GB" dirty="0"/>
          </a:p>
        </p:txBody>
      </p:sp>
      <p:sp>
        <p:nvSpPr>
          <p:cNvPr id="5" name="Rectangle 4"/>
          <p:cNvSpPr/>
          <p:nvPr/>
        </p:nvSpPr>
        <p:spPr>
          <a:xfrm>
            <a:off x="6707900" y="5208105"/>
            <a:ext cx="2232248" cy="1368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7704" y="2924944"/>
            <a:ext cx="4968552" cy="3299429"/>
          </a:xfrm>
          <a:prstGeom prst="rect">
            <a:avLst/>
          </a:prstGeom>
        </p:spPr>
      </p:pic>
    </p:spTree>
    <p:extLst>
      <p:ext uri="{BB962C8B-B14F-4D97-AF65-F5344CB8AC3E}">
        <p14:creationId xmlns:p14="http://schemas.microsoft.com/office/powerpoint/2010/main" val="2968085220"/>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552" y="1780986"/>
            <a:ext cx="7884170" cy="4820714"/>
          </a:xfrm>
          <a:prstGeom prst="rect">
            <a:avLst/>
          </a:prstGeom>
        </p:spPr>
      </p:pic>
      <p:sp>
        <p:nvSpPr>
          <p:cNvPr id="2" name="Title 1"/>
          <p:cNvSpPr>
            <a:spLocks noGrp="1"/>
          </p:cNvSpPr>
          <p:nvPr>
            <p:ph type="title"/>
          </p:nvPr>
        </p:nvSpPr>
        <p:spPr/>
        <p:txBody>
          <a:bodyPr>
            <a:normAutofit/>
          </a:bodyPr>
          <a:lstStyle/>
          <a:p>
            <a:r>
              <a:rPr lang="en-GB" dirty="0" smtClean="0"/>
              <a:t>But </a:t>
            </a:r>
            <a:r>
              <a:rPr lang="en-GB" dirty="0"/>
              <a:t>I</a:t>
            </a:r>
            <a:r>
              <a:rPr lang="en-GB" dirty="0" smtClean="0"/>
              <a:t>’ve installed SharePoint Search!</a:t>
            </a:r>
            <a:endParaRPr lang="en-GB" dirty="0"/>
          </a:p>
        </p:txBody>
      </p:sp>
      <p:sp>
        <p:nvSpPr>
          <p:cNvPr id="3" name="Content Placeholder 2"/>
          <p:cNvSpPr>
            <a:spLocks noGrp="1"/>
          </p:cNvSpPr>
          <p:nvPr>
            <p:ph idx="1"/>
          </p:nvPr>
        </p:nvSpPr>
        <p:spPr/>
        <p:txBody>
          <a:bodyPr/>
          <a:lstStyle/>
          <a:p>
            <a:r>
              <a:rPr lang="en-GB" dirty="0" smtClean="0"/>
              <a:t>Surely that’s all I need to do?</a:t>
            </a:r>
          </a:p>
          <a:p>
            <a:endParaRPr lang="en-GB" dirty="0"/>
          </a:p>
        </p:txBody>
      </p:sp>
      <p:sp>
        <p:nvSpPr>
          <p:cNvPr id="5" name="Rectangle 4"/>
          <p:cNvSpPr/>
          <p:nvPr/>
        </p:nvSpPr>
        <p:spPr>
          <a:xfrm>
            <a:off x="6707900" y="5208105"/>
            <a:ext cx="2232248" cy="1368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5165314" y="5589240"/>
            <a:ext cx="1005403" cy="215444"/>
          </a:xfrm>
          <a:prstGeom prst="rect">
            <a:avLst/>
          </a:prstGeom>
          <a:noFill/>
        </p:spPr>
        <p:txBody>
          <a:bodyPr wrap="none" rtlCol="0">
            <a:spAutoFit/>
          </a:bodyPr>
          <a:lstStyle/>
          <a:p>
            <a:r>
              <a:rPr lang="en-GB" sz="800" dirty="0" smtClean="0"/>
              <a:t>© @</a:t>
            </a:r>
            <a:r>
              <a:rPr lang="en-GB" sz="800" dirty="0" err="1" smtClean="0"/>
              <a:t>Naoko_Strega</a:t>
            </a:r>
            <a:endParaRPr lang="en-GB" sz="800" dirty="0"/>
          </a:p>
        </p:txBody>
      </p:sp>
    </p:spTree>
    <p:extLst>
      <p:ext uri="{BB962C8B-B14F-4D97-AF65-F5344CB8AC3E}">
        <p14:creationId xmlns:p14="http://schemas.microsoft.com/office/powerpoint/2010/main" val="609305196"/>
      </p:ext>
    </p:extLst>
  </p:cSld>
  <p:clrMapOvr>
    <a:masterClrMapping/>
  </p:clrMapOvr>
  <p:transition>
    <p:randomBa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Fine tuning search – Why?</a:t>
            </a:r>
            <a:endParaRPr lang="en-GB" dirty="0"/>
          </a:p>
        </p:txBody>
      </p:sp>
      <p:sp>
        <p:nvSpPr>
          <p:cNvPr id="4" name="Rectangle 3"/>
          <p:cNvSpPr/>
          <p:nvPr/>
        </p:nvSpPr>
        <p:spPr>
          <a:xfrm>
            <a:off x="6732240" y="5229200"/>
            <a:ext cx="2232248" cy="1368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8065" y="2204864"/>
            <a:ext cx="4294175" cy="4106565"/>
          </a:xfrm>
          <a:prstGeom prst="rect">
            <a:avLst/>
          </a:prstGeom>
        </p:spPr>
      </p:pic>
      <p:sp>
        <p:nvSpPr>
          <p:cNvPr id="3" name="Content Placeholder 2"/>
          <p:cNvSpPr>
            <a:spLocks noGrp="1"/>
          </p:cNvSpPr>
          <p:nvPr>
            <p:ph idx="1"/>
          </p:nvPr>
        </p:nvSpPr>
        <p:spPr/>
        <p:txBody>
          <a:bodyPr/>
          <a:lstStyle/>
          <a:p>
            <a:r>
              <a:rPr lang="en-GB" sz="3200" dirty="0" smtClean="0"/>
              <a:t>IDC Research in 2007</a:t>
            </a:r>
          </a:p>
          <a:p>
            <a:pPr lvl="1"/>
            <a:r>
              <a:rPr lang="en-GB" dirty="0" smtClean="0"/>
              <a:t>On average 1 information worker will waste up to 3.5 hours a week on searches that don’t result in anything</a:t>
            </a:r>
          </a:p>
        </p:txBody>
      </p:sp>
    </p:spTree>
    <p:extLst>
      <p:ext uri="{BB962C8B-B14F-4D97-AF65-F5344CB8AC3E}">
        <p14:creationId xmlns:p14="http://schemas.microsoft.com/office/powerpoint/2010/main" val="3390848633"/>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
                                            <p:txEl>
                                              <p:pRg st="0" end="0"/>
                                            </p:txEl>
                                          </p:spTgt>
                                        </p:tgtEl>
                                      </p:cBhvr>
                                    </p:animEffect>
                                    <p:set>
                                      <p:cBhvr>
                                        <p:cTn id="7" dur="1" fill="hold">
                                          <p:stCondLst>
                                            <p:cond delay="499"/>
                                          </p:stCondLst>
                                        </p:cTn>
                                        <p:tgtEl>
                                          <p:spTgt spid="3">
                                            <p:txEl>
                                              <p:pRg st="0" end="0"/>
                                            </p:txEl>
                                          </p:spTgt>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3">
                                            <p:txEl>
                                              <p:pRg st="1" end="1"/>
                                            </p:txEl>
                                          </p:spTgt>
                                        </p:tgtEl>
                                      </p:cBhvr>
                                    </p:animEffect>
                                    <p:set>
                                      <p:cBhvr>
                                        <p:cTn id="10" dur="1" fill="hold">
                                          <p:stCondLst>
                                            <p:cond delay="499"/>
                                          </p:stCondLst>
                                        </p:cTn>
                                        <p:tgtEl>
                                          <p:spTgt spid="3">
                                            <p:txEl>
                                              <p:pRg st="1" end="1"/>
                                            </p:txEl>
                                          </p:spTgt>
                                        </p:tgtEl>
                                        <p:attrNameLst>
                                          <p:attrName>style.visibility</p:attrName>
                                        </p:attrNameLst>
                                      </p:cBhvr>
                                      <p:to>
                                        <p:strVal val="hidden"/>
                                      </p:to>
                                    </p:se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Fine tuning search</a:t>
            </a:r>
            <a:endParaRPr lang="en-GB" dirty="0"/>
          </a:p>
        </p:txBody>
      </p:sp>
      <p:sp>
        <p:nvSpPr>
          <p:cNvPr id="3" name="Content Placeholder 2"/>
          <p:cNvSpPr>
            <a:spLocks noGrp="1"/>
          </p:cNvSpPr>
          <p:nvPr>
            <p:ph idx="1"/>
          </p:nvPr>
        </p:nvSpPr>
        <p:spPr/>
        <p:txBody>
          <a:bodyPr/>
          <a:lstStyle/>
          <a:p>
            <a:r>
              <a:rPr lang="en-GB" dirty="0" smtClean="0"/>
              <a:t>Search Components in 2010</a:t>
            </a:r>
          </a:p>
        </p:txBody>
      </p:sp>
      <p:sp>
        <p:nvSpPr>
          <p:cNvPr id="4" name="Rectangle 3"/>
          <p:cNvSpPr/>
          <p:nvPr/>
        </p:nvSpPr>
        <p:spPr>
          <a:xfrm>
            <a:off x="6732240" y="5229200"/>
            <a:ext cx="2232248" cy="1368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6286" y="2420888"/>
            <a:ext cx="2412268" cy="1940303"/>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47864" y="4361191"/>
            <a:ext cx="2076822" cy="2076822"/>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76614" y="2132856"/>
            <a:ext cx="1860798" cy="1916622"/>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07013" y="4995052"/>
            <a:ext cx="1616413" cy="1616413"/>
          </a:xfrm>
          <a:prstGeom prst="rect">
            <a:avLst/>
          </a:prstGeom>
        </p:spPr>
      </p:pic>
    </p:spTree>
    <p:extLst>
      <p:ext uri="{BB962C8B-B14F-4D97-AF65-F5344CB8AC3E}">
        <p14:creationId xmlns:p14="http://schemas.microsoft.com/office/powerpoint/2010/main" val="3501397461"/>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par>
                                <p:cTn id="18" presetID="10" presetClass="entr" presetSubtype="0"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urodata">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BytesCorp">
  <a:themeElements>
    <a:clrScheme name="">
      <a:dk1>
        <a:srgbClr val="333333"/>
      </a:dk1>
      <a:lt1>
        <a:srgbClr val="FFFFFF"/>
      </a:lt1>
      <a:dk2>
        <a:srgbClr val="333333"/>
      </a:dk2>
      <a:lt2>
        <a:srgbClr val="808080"/>
      </a:lt2>
      <a:accent1>
        <a:srgbClr val="FF8000"/>
      </a:accent1>
      <a:accent2>
        <a:srgbClr val="800040"/>
      </a:accent2>
      <a:accent3>
        <a:srgbClr val="FFFFFF"/>
      </a:accent3>
      <a:accent4>
        <a:srgbClr val="2A2A2A"/>
      </a:accent4>
      <a:accent5>
        <a:srgbClr val="FFC0AA"/>
      </a:accent5>
      <a:accent6>
        <a:srgbClr val="730039"/>
      </a:accent6>
      <a:hlink>
        <a:srgbClr val="009999"/>
      </a:hlink>
      <a:folHlink>
        <a:srgbClr val="000080"/>
      </a:folHlink>
    </a:clrScheme>
    <a:fontScheme name="BytesCorp">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ytesCo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ytesCorp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ytesCorp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ytesCorp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ytesCorp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ytesCorp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ytesCorp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ytesCorp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ytesCorp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ytesCorp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ytesCorp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ytesCorp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ytesCorp 13">
        <a:dk1>
          <a:srgbClr val="333333"/>
        </a:dk1>
        <a:lt1>
          <a:srgbClr val="FFFFFF"/>
        </a:lt1>
        <a:dk2>
          <a:srgbClr val="333333"/>
        </a:dk2>
        <a:lt2>
          <a:srgbClr val="808080"/>
        </a:lt2>
        <a:accent1>
          <a:srgbClr val="800040"/>
        </a:accent1>
        <a:accent2>
          <a:srgbClr val="FF8000"/>
        </a:accent2>
        <a:accent3>
          <a:srgbClr val="FFFFFF"/>
        </a:accent3>
        <a:accent4>
          <a:srgbClr val="2A2A2A"/>
        </a:accent4>
        <a:accent5>
          <a:srgbClr val="C0AAAF"/>
        </a:accent5>
        <a:accent6>
          <a:srgbClr val="E77300"/>
        </a:accent6>
        <a:hlink>
          <a:srgbClr val="009999"/>
        </a:hlink>
        <a:folHlink>
          <a:srgbClr val="000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Eurodata</Template>
  <TotalTime>1606</TotalTime>
  <Words>2759</Words>
  <Application>Microsoft Office PowerPoint</Application>
  <PresentationFormat>On-screen Show (4:3)</PresentationFormat>
  <Paragraphs>358</Paragraphs>
  <Slides>35</Slides>
  <Notes>34</Notes>
  <HiddenSlides>0</HiddenSlides>
  <MMClips>0</MMClips>
  <ScaleCrop>false</ScaleCrop>
  <HeadingPairs>
    <vt:vector size="8" baseType="variant">
      <vt:variant>
        <vt:lpstr>Fonts Used</vt:lpstr>
      </vt:variant>
      <vt:variant>
        <vt:i4>8</vt:i4>
      </vt:variant>
      <vt:variant>
        <vt:lpstr>Theme</vt:lpstr>
      </vt:variant>
      <vt:variant>
        <vt:i4>2</vt:i4>
      </vt:variant>
      <vt:variant>
        <vt:lpstr>Embedded OLE Servers</vt:lpstr>
      </vt:variant>
      <vt:variant>
        <vt:i4>1</vt:i4>
      </vt:variant>
      <vt:variant>
        <vt:lpstr>Slide Titles</vt:lpstr>
      </vt:variant>
      <vt:variant>
        <vt:i4>35</vt:i4>
      </vt:variant>
    </vt:vector>
  </HeadingPairs>
  <TitlesOfParts>
    <vt:vector size="46" baseType="lpstr">
      <vt:lpstr>ＭＳ Ｐゴシック</vt:lpstr>
      <vt:lpstr>Arial</vt:lpstr>
      <vt:lpstr>Calibri</vt:lpstr>
      <vt:lpstr>Consolas</vt:lpstr>
      <vt:lpstr>Constantia</vt:lpstr>
      <vt:lpstr>Segoe UI</vt:lpstr>
      <vt:lpstr>Times</vt:lpstr>
      <vt:lpstr>Wingdings 2</vt:lpstr>
      <vt:lpstr>Eurodata</vt:lpstr>
      <vt:lpstr>BytesCorp</vt:lpstr>
      <vt:lpstr>Image</vt:lpstr>
      <vt:lpstr> Sift Through Search And Deliver More: Fine tuning the search experience</vt:lpstr>
      <vt:lpstr>Who am I?</vt:lpstr>
      <vt:lpstr>Fine tuning search</vt:lpstr>
      <vt:lpstr>Fine tuning search</vt:lpstr>
      <vt:lpstr>Quick Poll</vt:lpstr>
      <vt:lpstr>Quick Poll 2</vt:lpstr>
      <vt:lpstr>But I’ve installed SharePoint Search!</vt:lpstr>
      <vt:lpstr>Fine tuning search – Why?</vt:lpstr>
      <vt:lpstr>Fine tuning search</vt:lpstr>
      <vt:lpstr>Fine tuning search</vt:lpstr>
      <vt:lpstr>Fine tuning search</vt:lpstr>
      <vt:lpstr>Fine tuning search</vt:lpstr>
      <vt:lpstr>Fine tuning search</vt:lpstr>
      <vt:lpstr>Fine tuning search – Analytics</vt:lpstr>
      <vt:lpstr>Fine tuning search – What Options?</vt:lpstr>
      <vt:lpstr>Fine tuning search – Ranking</vt:lpstr>
      <vt:lpstr>Fine tuning search –Authoritative Pages</vt:lpstr>
      <vt:lpstr>Fine tuning search – Governance</vt:lpstr>
      <vt:lpstr>Fine tuning search – Governance</vt:lpstr>
      <vt:lpstr>Fine tuning search – Scopes</vt:lpstr>
      <vt:lpstr>Fine tuning search – Best Bets</vt:lpstr>
      <vt:lpstr>Fine tuning search – Best Bets</vt:lpstr>
      <vt:lpstr>Fine tuning search – Thesaurus</vt:lpstr>
      <vt:lpstr>Fine tuning search – Thesaurus</vt:lpstr>
      <vt:lpstr>Fine tuning search - Thesaurus</vt:lpstr>
      <vt:lpstr>Fine tuning search - Thesaurus</vt:lpstr>
      <vt:lpstr>Fine tuning search – Thesaurus</vt:lpstr>
      <vt:lpstr>Fine tuning search – People Search</vt:lpstr>
      <vt:lpstr>Fine tuning search – People Search</vt:lpstr>
      <vt:lpstr>Fine tuning search – Performance</vt:lpstr>
      <vt:lpstr>Questions?</vt:lpstr>
      <vt:lpstr>Fine Tuning Search – Call to Action</vt:lpstr>
      <vt:lpstr>Reference Articles</vt:lpstr>
      <vt:lpstr>Reference Books:</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Sift Through Search And Deliver More</dc:title>
  <dc:creator>Paul</dc:creator>
  <cp:lastModifiedBy>Cimares ..</cp:lastModifiedBy>
  <cp:revision>97</cp:revision>
  <dcterms:created xsi:type="dcterms:W3CDTF">2012-03-21T20:31:15Z</dcterms:created>
  <dcterms:modified xsi:type="dcterms:W3CDTF">2013-01-30T20:46:00Z</dcterms:modified>
</cp:coreProperties>
</file>